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45"/>
  </p:notesMasterIdLst>
  <p:sldIdLst>
    <p:sldId id="351" r:id="rId4"/>
    <p:sldId id="328" r:id="rId5"/>
    <p:sldId id="303" r:id="rId6"/>
    <p:sldId id="308" r:id="rId7"/>
    <p:sldId id="306" r:id="rId8"/>
    <p:sldId id="307" r:id="rId9"/>
    <p:sldId id="304" r:id="rId10"/>
    <p:sldId id="305" r:id="rId11"/>
    <p:sldId id="258" r:id="rId12"/>
    <p:sldId id="256" r:id="rId13"/>
    <p:sldId id="347" r:id="rId14"/>
    <p:sldId id="268" r:id="rId15"/>
    <p:sldId id="269" r:id="rId16"/>
    <p:sldId id="270" r:id="rId17"/>
    <p:sldId id="271" r:id="rId18"/>
    <p:sldId id="272" r:id="rId19"/>
    <p:sldId id="273" r:id="rId20"/>
    <p:sldId id="274" r:id="rId21"/>
    <p:sldId id="342" r:id="rId22"/>
    <p:sldId id="352" r:id="rId23"/>
    <p:sldId id="302" r:id="rId24"/>
    <p:sldId id="350" r:id="rId25"/>
    <p:sldId id="345" r:id="rId26"/>
    <p:sldId id="262" r:id="rId27"/>
    <p:sldId id="346" r:id="rId28"/>
    <p:sldId id="286" r:id="rId29"/>
    <p:sldId id="322" r:id="rId30"/>
    <p:sldId id="320" r:id="rId31"/>
    <p:sldId id="341" r:id="rId32"/>
    <p:sldId id="309" r:id="rId33"/>
    <p:sldId id="311" r:id="rId34"/>
    <p:sldId id="310" r:id="rId35"/>
    <p:sldId id="313" r:id="rId36"/>
    <p:sldId id="292" r:id="rId37"/>
    <p:sldId id="293" r:id="rId38"/>
    <p:sldId id="314" r:id="rId39"/>
    <p:sldId id="349" r:id="rId40"/>
    <p:sldId id="315" r:id="rId41"/>
    <p:sldId id="316" r:id="rId42"/>
    <p:sldId id="317" r:id="rId43"/>
    <p:sldId id="289" r:id="rId4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smanith, Lisa" initials="RL" lastIdx="30" clrIdx="0">
    <p:extLst>
      <p:ext uri="{19B8F6BF-5375-455C-9EA6-DF929625EA0E}">
        <p15:presenceInfo xmlns:p15="http://schemas.microsoft.com/office/powerpoint/2012/main" userId="S-1-5-21-2204428712-4113271250-599748583-6598" providerId="AD"/>
      </p:ext>
    </p:extLst>
  </p:cmAuthor>
  <p:cmAuthor id="2" name="Lengemann, Simon" initials="LS" lastIdx="5" clrIdx="1">
    <p:extLst>
      <p:ext uri="{19B8F6BF-5375-455C-9EA6-DF929625EA0E}">
        <p15:presenceInfo xmlns:p15="http://schemas.microsoft.com/office/powerpoint/2012/main" userId="S-1-5-21-2204428712-4113271250-599748583-3595" providerId="AD"/>
      </p:ext>
    </p:extLst>
  </p:cmAuthor>
  <p:cmAuthor id="3" name="Beate Monninger" initials="BM" lastIdx="15" clrIdx="2">
    <p:extLst>
      <p:ext uri="{19B8F6BF-5375-455C-9EA6-DF929625EA0E}">
        <p15:presenceInfo xmlns:p15="http://schemas.microsoft.com/office/powerpoint/2012/main" userId="S::monninger@planpolitik.de::cef3fc23-bfa6-41a9-8caa-f36647c1d2ff" providerId="AD"/>
      </p:ext>
    </p:extLst>
  </p:cmAuthor>
  <p:cmAuthor id="4" name="Karina Frank" initials="KF" lastIdx="13" clrIdx="3">
    <p:extLst>
      <p:ext uri="{19B8F6BF-5375-455C-9EA6-DF929625EA0E}">
        <p15:presenceInfo xmlns:p15="http://schemas.microsoft.com/office/powerpoint/2012/main" userId="S::frank@planpolitik.de::e3752a18-21ce-4867-aebd-e645ce8c5a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0938"/>
    <a:srgbClr val="4D4D4C"/>
    <a:srgbClr val="272726"/>
    <a:srgbClr val="616170"/>
    <a:srgbClr val="5C5CCC"/>
    <a:srgbClr val="08A88F"/>
    <a:srgbClr val="F39724"/>
    <a:srgbClr val="CB2168"/>
    <a:srgbClr val="F45A5D"/>
    <a:srgbClr val="0055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0EEEFC-7DA7-4743-9425-F89F290B18E7}" v="4" dt="2024-12-09T14:35:05.962"/>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6" autoAdjust="0"/>
    <p:restoredTop sz="94632"/>
  </p:normalViewPr>
  <p:slideViewPr>
    <p:cSldViewPr snapToGrid="0">
      <p:cViewPr varScale="1">
        <p:scale>
          <a:sx n="105" d="100"/>
          <a:sy n="105" d="100"/>
        </p:scale>
        <p:origin x="5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51" Type="http://schemas.microsoft.com/office/2016/11/relationships/changesInfo" Target="changesInfos/changesInfo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ommentAuthors" Target="commentAuthor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na Frank" userId="e3752a18-21ce-4867-aebd-e645ce8c5af2" providerId="ADAL" clId="{D040AFA4-EFC9-47FF-98C2-33E1A8CBF909}"/>
    <pc:docChg chg="modSld">
      <pc:chgData name="Karina Frank" userId="e3752a18-21ce-4867-aebd-e645ce8c5af2" providerId="ADAL" clId="{D040AFA4-EFC9-47FF-98C2-33E1A8CBF909}" dt="2024-12-03T14:05:57.091" v="8" actId="20577"/>
      <pc:docMkLst>
        <pc:docMk/>
      </pc:docMkLst>
      <pc:sldChg chg="modSp mod">
        <pc:chgData name="Karina Frank" userId="e3752a18-21ce-4867-aebd-e645ce8c5af2" providerId="ADAL" clId="{D040AFA4-EFC9-47FF-98C2-33E1A8CBF909}" dt="2024-12-03T14:05:57.091" v="8" actId="20577"/>
        <pc:sldMkLst>
          <pc:docMk/>
          <pc:sldMk cId="3878716239" sldId="317"/>
        </pc:sldMkLst>
        <pc:spChg chg="mod">
          <ac:chgData name="Karina Frank" userId="e3752a18-21ce-4867-aebd-e645ce8c5af2" providerId="ADAL" clId="{D040AFA4-EFC9-47FF-98C2-33E1A8CBF909}" dt="2024-12-03T14:05:57.091" v="8" actId="20577"/>
          <ac:spMkLst>
            <pc:docMk/>
            <pc:sldMk cId="3878716239" sldId="317"/>
            <ac:spMk id="3" creationId="{FF1B546D-82DB-E318-DD1C-FE72008A73A6}"/>
          </ac:spMkLst>
        </pc:spChg>
      </pc:sldChg>
    </pc:docChg>
  </pc:docChgLst>
  <pc:docChgLst>
    <pc:chgData name="Karina Frank" userId="e3752a18-21ce-4867-aebd-e645ce8c5af2" providerId="ADAL" clId="{BF0EEEFC-7DA7-4743-9425-F89F290B18E7}"/>
    <pc:docChg chg="custSel addSld delSld modSld">
      <pc:chgData name="Karina Frank" userId="e3752a18-21ce-4867-aebd-e645ce8c5af2" providerId="ADAL" clId="{BF0EEEFC-7DA7-4743-9425-F89F290B18E7}" dt="2024-12-09T14:35:30.338" v="6" actId="14100"/>
      <pc:docMkLst>
        <pc:docMk/>
      </pc:docMkLst>
      <pc:sldChg chg="del">
        <pc:chgData name="Karina Frank" userId="e3752a18-21ce-4867-aebd-e645ce8c5af2" providerId="ADAL" clId="{BF0EEEFC-7DA7-4743-9425-F89F290B18E7}" dt="2024-12-09T14:24:20.476" v="0" actId="47"/>
        <pc:sldMkLst>
          <pc:docMk/>
          <pc:sldMk cId="3063434701" sldId="259"/>
        </pc:sldMkLst>
      </pc:sldChg>
      <pc:sldChg chg="del">
        <pc:chgData name="Karina Frank" userId="e3752a18-21ce-4867-aebd-e645ce8c5af2" providerId="ADAL" clId="{BF0EEEFC-7DA7-4743-9425-F89F290B18E7}" dt="2024-12-09T14:32:39.456" v="2" actId="47"/>
        <pc:sldMkLst>
          <pc:docMk/>
          <pc:sldMk cId="2883616617" sldId="300"/>
        </pc:sldMkLst>
      </pc:sldChg>
      <pc:sldChg chg="modSp">
        <pc:chgData name="Karina Frank" userId="e3752a18-21ce-4867-aebd-e645ce8c5af2" providerId="ADAL" clId="{BF0EEEFC-7DA7-4743-9425-F89F290B18E7}" dt="2024-12-09T14:32:46.991" v="3" actId="14826"/>
        <pc:sldMkLst>
          <pc:docMk/>
          <pc:sldMk cId="3960467254" sldId="302"/>
        </pc:sldMkLst>
        <pc:picChg chg="mod">
          <ac:chgData name="Karina Frank" userId="e3752a18-21ce-4867-aebd-e645ce8c5af2" providerId="ADAL" clId="{BF0EEEFC-7DA7-4743-9425-F89F290B18E7}" dt="2024-12-09T14:32:46.991" v="3" actId="14826"/>
          <ac:picMkLst>
            <pc:docMk/>
            <pc:sldMk cId="3960467254" sldId="302"/>
            <ac:picMk id="7" creationId="{3DF714C8-CD96-65F4-3130-827EE1CE1FB5}"/>
          </ac:picMkLst>
        </pc:picChg>
      </pc:sldChg>
      <pc:sldChg chg="modSp">
        <pc:chgData name="Karina Frank" userId="e3752a18-21ce-4867-aebd-e645ce8c5af2" providerId="ADAL" clId="{BF0EEEFC-7DA7-4743-9425-F89F290B18E7}" dt="2024-12-09T14:35:05.961" v="4" actId="14826"/>
        <pc:sldMkLst>
          <pc:docMk/>
          <pc:sldMk cId="3796744776" sldId="309"/>
        </pc:sldMkLst>
        <pc:picChg chg="mod">
          <ac:chgData name="Karina Frank" userId="e3752a18-21ce-4867-aebd-e645ce8c5af2" providerId="ADAL" clId="{BF0EEEFC-7DA7-4743-9425-F89F290B18E7}" dt="2024-12-09T14:35:05.961" v="4" actId="14826"/>
          <ac:picMkLst>
            <pc:docMk/>
            <pc:sldMk cId="3796744776" sldId="309"/>
            <ac:picMk id="6" creationId="{A0799308-5812-27B7-07C2-8AE7641F5441}"/>
          </ac:picMkLst>
        </pc:picChg>
      </pc:sldChg>
      <pc:sldChg chg="delSp mod">
        <pc:chgData name="Karina Frank" userId="e3752a18-21ce-4867-aebd-e645ce8c5af2" providerId="ADAL" clId="{BF0EEEFC-7DA7-4743-9425-F89F290B18E7}" dt="2024-12-09T14:35:09.935" v="5" actId="478"/>
        <pc:sldMkLst>
          <pc:docMk/>
          <pc:sldMk cId="2993589773" sldId="311"/>
        </pc:sldMkLst>
        <pc:picChg chg="del">
          <ac:chgData name="Karina Frank" userId="e3752a18-21ce-4867-aebd-e645ce8c5af2" providerId="ADAL" clId="{BF0EEEFC-7DA7-4743-9425-F89F290B18E7}" dt="2024-12-09T14:35:09.935" v="5" actId="478"/>
          <ac:picMkLst>
            <pc:docMk/>
            <pc:sldMk cId="2993589773" sldId="311"/>
            <ac:picMk id="7" creationId="{02A81D15-87CC-CEE9-5E31-5156CFAC3929}"/>
          </ac:picMkLst>
        </pc:picChg>
      </pc:sldChg>
      <pc:sldChg chg="modSp mod">
        <pc:chgData name="Karina Frank" userId="e3752a18-21ce-4867-aebd-e645ce8c5af2" providerId="ADAL" clId="{BF0EEEFC-7DA7-4743-9425-F89F290B18E7}" dt="2024-12-09T14:35:30.338" v="6" actId="14100"/>
        <pc:sldMkLst>
          <pc:docMk/>
          <pc:sldMk cId="3878716239" sldId="317"/>
        </pc:sldMkLst>
        <pc:spChg chg="mod">
          <ac:chgData name="Karina Frank" userId="e3752a18-21ce-4867-aebd-e645ce8c5af2" providerId="ADAL" clId="{BF0EEEFC-7DA7-4743-9425-F89F290B18E7}" dt="2024-12-09T14:35:30.338" v="6" actId="14100"/>
          <ac:spMkLst>
            <pc:docMk/>
            <pc:sldMk cId="3878716239" sldId="317"/>
            <ac:spMk id="3" creationId="{FF1B546D-82DB-E318-DD1C-FE72008A73A6}"/>
          </ac:spMkLst>
        </pc:spChg>
      </pc:sldChg>
      <pc:sldChg chg="add">
        <pc:chgData name="Karina Frank" userId="e3752a18-21ce-4867-aebd-e645ce8c5af2" providerId="ADAL" clId="{BF0EEEFC-7DA7-4743-9425-F89F290B18E7}" dt="2024-12-09T14:32:37.024" v="1"/>
        <pc:sldMkLst>
          <pc:docMk/>
          <pc:sldMk cId="3331280283" sldId="35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D40186-99C0-2F45-B2E3-D6BC8B0F81EE}" type="datetimeFigureOut">
              <a:rPr lang="de-DE" smtClean="0"/>
              <a:t>28.01.2025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02196-361C-DD4E-9516-09F445FFA02D}" type="slidenum">
              <a:rPr lang="de-DE" smtClean="0"/>
              <a:t>‹Nr.›</a:t>
            </a:fld>
            <a:endParaRPr lang="de-DE"/>
          </a:p>
        </p:txBody>
      </p:sp>
    </p:spTree>
    <p:extLst>
      <p:ext uri="{BB962C8B-B14F-4D97-AF65-F5344CB8AC3E}">
        <p14:creationId xmlns:p14="http://schemas.microsoft.com/office/powerpoint/2010/main" val="2076304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7002196-361C-DD4E-9516-09F445FFA02D}" type="slidenum">
              <a:rPr lang="de-DE" smtClean="0"/>
              <a:t>12</a:t>
            </a:fld>
            <a:endParaRPr lang="de-DE"/>
          </a:p>
        </p:txBody>
      </p:sp>
    </p:spTree>
    <p:extLst>
      <p:ext uri="{BB962C8B-B14F-4D97-AF65-F5344CB8AC3E}">
        <p14:creationId xmlns:p14="http://schemas.microsoft.com/office/powerpoint/2010/main" val="212105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7002196-361C-DD4E-9516-09F445FFA02D}" type="slidenum">
              <a:rPr lang="de-DE" smtClean="0"/>
              <a:t>29</a:t>
            </a:fld>
            <a:endParaRPr lang="de-DE"/>
          </a:p>
        </p:txBody>
      </p:sp>
    </p:spTree>
    <p:extLst>
      <p:ext uri="{BB962C8B-B14F-4D97-AF65-F5344CB8AC3E}">
        <p14:creationId xmlns:p14="http://schemas.microsoft.com/office/powerpoint/2010/main" val="2939841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und Inhalt">
    <p:bg>
      <p:bgPr>
        <a:solidFill>
          <a:schemeClr val="bg1"/>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0F1E8CA-EEB2-CE0A-5520-D4E8E5C878ED}"/>
              </a:ext>
            </a:extLst>
          </p:cNvPr>
          <p:cNvSpPr>
            <a:spLocks noGrp="1"/>
          </p:cNvSpPr>
          <p:nvPr>
            <p:ph idx="1"/>
          </p:nvPr>
        </p:nvSpPr>
        <p:spPr>
          <a:xfrm>
            <a:off x="670170" y="1825625"/>
            <a:ext cx="10942709" cy="4047637"/>
          </a:xfrm>
        </p:spPr>
        <p:txBody>
          <a:bodyPr>
            <a:normAutofit/>
          </a:bodyPr>
          <a:lstStyle>
            <a:lvl1pPr>
              <a:defRPr sz="2000" b="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vl2pPr>
              <a:defRPr sz="2000" b="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2pPr>
            <a:lvl3pPr>
              <a:defRPr b="0" spc="0">
                <a:latin typeface="Open Sans" panose="020B0606030504020204" pitchFamily="34" charset="0"/>
                <a:ea typeface="Open Sans" panose="020B0606030504020204" pitchFamily="34" charset="0"/>
                <a:cs typeface="Open Sans" panose="020B0606030504020204" pitchFamily="34" charset="0"/>
              </a:defRPr>
            </a:lvl3pPr>
            <a:lvl4pPr>
              <a:defRPr b="0" spc="0">
                <a:latin typeface="Open Sans" panose="020B0606030504020204" pitchFamily="34" charset="0"/>
                <a:ea typeface="Open Sans" panose="020B0606030504020204" pitchFamily="34" charset="0"/>
                <a:cs typeface="Open Sans" panose="020B0606030504020204" pitchFamily="34" charset="0"/>
              </a:defRPr>
            </a:lvl4pPr>
            <a:lvl5pPr>
              <a:defRPr b="0" spc="0">
                <a:latin typeface="Open Sans" panose="020B0606030504020204" pitchFamily="34" charset="0"/>
                <a:ea typeface="Open Sans" panose="020B0606030504020204" pitchFamily="34" charset="0"/>
                <a:cs typeface="Open Sans" panose="020B0606030504020204" pitchFamily="34" charset="0"/>
              </a:defRPr>
            </a:lvl5pPr>
          </a:lstStyle>
          <a:p>
            <a:pPr lvl="0"/>
            <a:r>
              <a:rPr lang="de-DE"/>
              <a:t>Mastertextformat bearbeiten</a:t>
            </a:r>
          </a:p>
          <a:p>
            <a:pPr lvl="1"/>
            <a:r>
              <a:rPr lang="de-DE"/>
              <a:t>Zweite Ebene</a:t>
            </a:r>
          </a:p>
        </p:txBody>
      </p:sp>
      <p:sp>
        <p:nvSpPr>
          <p:cNvPr id="9" name="Foliennummernplatzhalter 8">
            <a:extLst>
              <a:ext uri="{FF2B5EF4-FFF2-40B4-BE49-F238E27FC236}">
                <a16:creationId xmlns:a16="http://schemas.microsoft.com/office/drawing/2014/main" id="{EECE51BA-C0A6-D151-780B-691784254AFA}"/>
              </a:ext>
            </a:extLst>
          </p:cNvPr>
          <p:cNvSpPr>
            <a:spLocks noGrp="1"/>
          </p:cNvSpPr>
          <p:nvPr>
            <p:ph type="sldNum" sz="quarter" idx="12"/>
          </p:nvPr>
        </p:nvSpPr>
        <p:spPr>
          <a:xfrm>
            <a:off x="8869680" y="6356350"/>
            <a:ext cx="2743200" cy="365125"/>
          </a:xfrm>
        </p:spPr>
        <p:txBody>
          <a:bodyPr/>
          <a:lstStyle>
            <a:lvl1pPr>
              <a:defRPr>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fld id="{E51DDF76-30B4-D04D-B70A-070FC504F5AF}" type="slidenum">
              <a:rPr lang="de-DE" smtClean="0"/>
              <a:pPr/>
              <a:t>‹Nr.›</a:t>
            </a:fld>
            <a:endParaRPr lang="de-DE"/>
          </a:p>
        </p:txBody>
      </p:sp>
      <p:sp>
        <p:nvSpPr>
          <p:cNvPr id="5" name="Titel 1">
            <a:extLst>
              <a:ext uri="{FF2B5EF4-FFF2-40B4-BE49-F238E27FC236}">
                <a16:creationId xmlns:a16="http://schemas.microsoft.com/office/drawing/2014/main" id="{93B6B190-68B6-5C2B-D470-38C3B1748C33}"/>
              </a:ext>
            </a:extLst>
          </p:cNvPr>
          <p:cNvSpPr>
            <a:spLocks noGrp="1"/>
          </p:cNvSpPr>
          <p:nvPr>
            <p:ph type="title"/>
          </p:nvPr>
        </p:nvSpPr>
        <p:spPr>
          <a:xfrm>
            <a:off x="670170" y="612775"/>
            <a:ext cx="10942709" cy="829163"/>
          </a:xfrm>
          <a:prstGeom prst="rect">
            <a:avLst/>
          </a:prstGeom>
        </p:spPr>
        <p:txBody>
          <a:bodyPr>
            <a:normAutofit/>
          </a:bodyPr>
          <a:lstStyle>
            <a:lvl1pPr>
              <a:defRPr sz="4000" b="1" i="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Tree>
    <p:extLst>
      <p:ext uri="{BB962C8B-B14F-4D97-AF65-F5344CB8AC3E}">
        <p14:creationId xmlns:p14="http://schemas.microsoft.com/office/powerpoint/2010/main" val="3285385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CB46E11B-2A73-FE76-5381-C0A4405B8B92}"/>
              </a:ext>
            </a:extLst>
          </p:cNvPr>
          <p:cNvSpPr>
            <a:spLocks noGrp="1"/>
          </p:cNvSpPr>
          <p:nvPr>
            <p:ph type="body" idx="1"/>
          </p:nvPr>
        </p:nvSpPr>
        <p:spPr>
          <a:xfrm>
            <a:off x="670171" y="1913640"/>
            <a:ext cx="5070754" cy="823912"/>
          </a:xfrm>
        </p:spPr>
        <p:txBody>
          <a:bodyPr anchor="b">
            <a:noAutofit/>
          </a:bodyPr>
          <a:lstStyle>
            <a:lvl1pPr marL="0" indent="0">
              <a:buNone/>
              <a:defRPr sz="2800" b="1" i="0">
                <a:solidFill>
                  <a:srgbClr val="B20938"/>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4F144BA-5FC6-B230-A8CB-602626D09122}"/>
              </a:ext>
            </a:extLst>
          </p:cNvPr>
          <p:cNvSpPr>
            <a:spLocks noGrp="1"/>
          </p:cNvSpPr>
          <p:nvPr>
            <p:ph sz="half" idx="2"/>
          </p:nvPr>
        </p:nvSpPr>
        <p:spPr>
          <a:xfrm>
            <a:off x="670171" y="2867822"/>
            <a:ext cx="5070754" cy="2948517"/>
          </a:xfrm>
        </p:spPr>
        <p:txBody>
          <a:bodyPr>
            <a:normAutofit/>
          </a:bodyPr>
          <a:lstStyle>
            <a:lvl1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B309773-5840-3DA3-D653-7D1F079C1A08}"/>
              </a:ext>
            </a:extLst>
          </p:cNvPr>
          <p:cNvSpPr>
            <a:spLocks noGrp="1"/>
          </p:cNvSpPr>
          <p:nvPr>
            <p:ph type="body" sz="quarter" idx="3"/>
          </p:nvPr>
        </p:nvSpPr>
        <p:spPr>
          <a:xfrm>
            <a:off x="6096000" y="1913640"/>
            <a:ext cx="5516880" cy="823912"/>
          </a:xfrm>
        </p:spPr>
        <p:txBody>
          <a:bodyPr anchor="b">
            <a:noAutofit/>
          </a:bodyPr>
          <a:lstStyle>
            <a:lvl1pPr marL="0" indent="0">
              <a:buNone/>
              <a:defRPr sz="2800" b="1" i="0">
                <a:solidFill>
                  <a:srgbClr val="B20938"/>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FA323C75-BA77-72BB-E1C8-CC0EF92A4D69}"/>
              </a:ext>
            </a:extLst>
          </p:cNvPr>
          <p:cNvSpPr>
            <a:spLocks noGrp="1"/>
          </p:cNvSpPr>
          <p:nvPr>
            <p:ph sz="quarter" idx="4"/>
          </p:nvPr>
        </p:nvSpPr>
        <p:spPr>
          <a:xfrm>
            <a:off x="6095999" y="2867821"/>
            <a:ext cx="5516879" cy="2948518"/>
          </a:xfrm>
        </p:spPr>
        <p:txBody>
          <a:bodyPr>
            <a:normAutofit/>
          </a:bodyPr>
          <a:lstStyle>
            <a:lvl1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a:buClr>
                <a:srgbClr val="4D4D4C"/>
              </a:buClr>
              <a:defRPr sz="20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Foliennummernplatzhalter 8">
            <a:extLst>
              <a:ext uri="{FF2B5EF4-FFF2-40B4-BE49-F238E27FC236}">
                <a16:creationId xmlns:a16="http://schemas.microsoft.com/office/drawing/2014/main" id="{ED2526AA-4AA0-216F-5954-592581C3164F}"/>
              </a:ext>
            </a:extLst>
          </p:cNvPr>
          <p:cNvSpPr>
            <a:spLocks noGrp="1"/>
          </p:cNvSpPr>
          <p:nvPr>
            <p:ph type="sldNum" sz="quarter" idx="12"/>
          </p:nvPr>
        </p:nvSpPr>
        <p:spPr/>
        <p:txBody>
          <a:bodyPr/>
          <a:lstStyle/>
          <a:p>
            <a:fld id="{E51DDF76-30B4-D04D-B70A-070FC504F5AF}" type="slidenum">
              <a:rPr lang="de-DE" smtClean="0"/>
              <a:t>‹Nr.›</a:t>
            </a:fld>
            <a:endParaRPr lang="de-DE"/>
          </a:p>
        </p:txBody>
      </p:sp>
      <p:sp>
        <p:nvSpPr>
          <p:cNvPr id="7" name="Titel 1">
            <a:extLst>
              <a:ext uri="{FF2B5EF4-FFF2-40B4-BE49-F238E27FC236}">
                <a16:creationId xmlns:a16="http://schemas.microsoft.com/office/drawing/2014/main" id="{A2ABF2F5-EBD5-0094-9C74-45605E8AEF2D}"/>
              </a:ext>
            </a:extLst>
          </p:cNvPr>
          <p:cNvSpPr>
            <a:spLocks noGrp="1"/>
          </p:cNvSpPr>
          <p:nvPr>
            <p:ph type="title"/>
          </p:nvPr>
        </p:nvSpPr>
        <p:spPr>
          <a:xfrm>
            <a:off x="670170" y="612775"/>
            <a:ext cx="10942708" cy="829163"/>
          </a:xfrm>
          <a:prstGeom prst="rect">
            <a:avLst/>
          </a:prstGeom>
        </p:spPr>
        <p:txBody>
          <a:bodyPr>
            <a:normAutofit/>
          </a:bodyPr>
          <a:lstStyle>
            <a:lvl1pPr>
              <a:defRPr sz="4000" b="1" cap="none" spc="0" baseline="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Tree>
    <p:extLst>
      <p:ext uri="{BB962C8B-B14F-4D97-AF65-F5344CB8AC3E}">
        <p14:creationId xmlns:p14="http://schemas.microsoft.com/office/powerpoint/2010/main" val="494586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alt mit Überschrift">
    <p:bg>
      <p:bgPr>
        <a:solidFill>
          <a:schemeClr val="bg1"/>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813FD1E-773D-0B4F-0D52-7E6E17DBAAE5}"/>
              </a:ext>
            </a:extLst>
          </p:cNvPr>
          <p:cNvSpPr>
            <a:spLocks noGrp="1"/>
          </p:cNvSpPr>
          <p:nvPr>
            <p:ph idx="1"/>
          </p:nvPr>
        </p:nvSpPr>
        <p:spPr>
          <a:xfrm>
            <a:off x="6096000" y="1913639"/>
            <a:ext cx="5704450" cy="3902699"/>
          </a:xfrm>
          <a:prstGeom prst="rect">
            <a:avLst/>
          </a:prstGeom>
          <a:ln w="63500">
            <a:noFill/>
          </a:ln>
        </p:spPr>
        <p:txBody>
          <a:bodyPr/>
          <a:lstStyle>
            <a:lvl1pPr marL="0" indent="0">
              <a:buNone/>
              <a:defRPr sz="3200">
                <a:solidFill>
                  <a:srgbClr val="272726"/>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de-DE"/>
          </a:p>
        </p:txBody>
      </p:sp>
      <p:sp>
        <p:nvSpPr>
          <p:cNvPr id="7" name="Foliennummernplatzhalter 6">
            <a:extLst>
              <a:ext uri="{FF2B5EF4-FFF2-40B4-BE49-F238E27FC236}">
                <a16:creationId xmlns:a16="http://schemas.microsoft.com/office/drawing/2014/main" id="{46CF63A2-3438-488B-330A-76C288F23904}"/>
              </a:ext>
            </a:extLst>
          </p:cNvPr>
          <p:cNvSpPr>
            <a:spLocks noGrp="1"/>
          </p:cNvSpPr>
          <p:nvPr>
            <p:ph type="sldNum" sz="quarter" idx="12"/>
          </p:nvPr>
        </p:nvSpPr>
        <p:spPr/>
        <p:txBody>
          <a:bodyPr/>
          <a:lstStyle/>
          <a:p>
            <a:fld id="{E51DDF76-30B4-D04D-B70A-070FC504F5AF}" type="slidenum">
              <a:rPr lang="de-DE" smtClean="0"/>
              <a:t>‹Nr.›</a:t>
            </a:fld>
            <a:endParaRPr lang="de-DE"/>
          </a:p>
        </p:txBody>
      </p:sp>
      <p:sp>
        <p:nvSpPr>
          <p:cNvPr id="5" name="Titel 1">
            <a:extLst>
              <a:ext uri="{FF2B5EF4-FFF2-40B4-BE49-F238E27FC236}">
                <a16:creationId xmlns:a16="http://schemas.microsoft.com/office/drawing/2014/main" id="{7210FF5B-D03D-6A61-399D-F558E760746D}"/>
              </a:ext>
            </a:extLst>
          </p:cNvPr>
          <p:cNvSpPr>
            <a:spLocks noGrp="1"/>
          </p:cNvSpPr>
          <p:nvPr>
            <p:ph type="title"/>
          </p:nvPr>
        </p:nvSpPr>
        <p:spPr>
          <a:xfrm>
            <a:off x="670170" y="612775"/>
            <a:ext cx="11130280" cy="829163"/>
          </a:xfrm>
          <a:prstGeom prst="rect">
            <a:avLst/>
          </a:prstGeom>
        </p:spPr>
        <p:txBody>
          <a:bodyPr>
            <a:normAutofit/>
          </a:bodyPr>
          <a:lstStyle>
            <a:lvl1pPr>
              <a:defRPr sz="4000" b="1" cap="none" spc="0" baseline="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
        <p:nvSpPr>
          <p:cNvPr id="6" name="Textplatzhalter 3">
            <a:extLst>
              <a:ext uri="{FF2B5EF4-FFF2-40B4-BE49-F238E27FC236}">
                <a16:creationId xmlns:a16="http://schemas.microsoft.com/office/drawing/2014/main" id="{30BCBA75-2937-2CB3-4A20-46AA6B5750B1}"/>
              </a:ext>
            </a:extLst>
          </p:cNvPr>
          <p:cNvSpPr>
            <a:spLocks noGrp="1"/>
          </p:cNvSpPr>
          <p:nvPr>
            <p:ph type="body" sz="half" idx="13"/>
          </p:nvPr>
        </p:nvSpPr>
        <p:spPr>
          <a:xfrm>
            <a:off x="670170" y="1913639"/>
            <a:ext cx="5068155" cy="3902699"/>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Tree>
    <p:extLst>
      <p:ext uri="{BB962C8B-B14F-4D97-AF65-F5344CB8AC3E}">
        <p14:creationId xmlns:p14="http://schemas.microsoft.com/office/powerpoint/2010/main" val="2052711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bg>
      <p:bgPr>
        <a:solidFill>
          <a:schemeClr val="bg1"/>
        </a:solidFill>
        <a:effectLst/>
      </p:bgPr>
    </p:bg>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A13134FE-5ABC-43C9-7E53-0841164DEAF8}"/>
              </a:ext>
            </a:extLst>
          </p:cNvPr>
          <p:cNvSpPr>
            <a:spLocks noGrp="1"/>
          </p:cNvSpPr>
          <p:nvPr>
            <p:ph type="sldNum" sz="quarter" idx="12"/>
          </p:nvPr>
        </p:nvSpPr>
        <p:spPr/>
        <p:txBody>
          <a:bodyPr/>
          <a:lstStyle/>
          <a:p>
            <a:fld id="{E51DDF76-30B4-D04D-B70A-070FC504F5AF}" type="slidenum">
              <a:rPr lang="de-DE" smtClean="0"/>
              <a:t>‹Nr.›</a:t>
            </a:fld>
            <a:endParaRPr lang="de-DE"/>
          </a:p>
        </p:txBody>
      </p:sp>
      <p:sp>
        <p:nvSpPr>
          <p:cNvPr id="3" name="Titel 1">
            <a:extLst>
              <a:ext uri="{FF2B5EF4-FFF2-40B4-BE49-F238E27FC236}">
                <a16:creationId xmlns:a16="http://schemas.microsoft.com/office/drawing/2014/main" id="{B5FA5A53-A473-8690-7DCF-B5FA3710CBF5}"/>
              </a:ext>
            </a:extLst>
          </p:cNvPr>
          <p:cNvSpPr>
            <a:spLocks noGrp="1"/>
          </p:cNvSpPr>
          <p:nvPr>
            <p:ph type="title"/>
          </p:nvPr>
        </p:nvSpPr>
        <p:spPr>
          <a:xfrm>
            <a:off x="670170" y="612775"/>
            <a:ext cx="11130280" cy="829163"/>
          </a:xfrm>
          <a:prstGeom prst="rect">
            <a:avLst/>
          </a:prstGeom>
        </p:spPr>
        <p:txBody>
          <a:bodyPr>
            <a:normAutofit/>
          </a:bodyPr>
          <a:lstStyle>
            <a:lvl1pPr>
              <a:defRPr sz="4000" b="1" i="0" cap="none" spc="0" baseline="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a:t>Mastertitelformat bearbeiten</a:t>
            </a:r>
          </a:p>
        </p:txBody>
      </p:sp>
    </p:spTree>
    <p:extLst>
      <p:ext uri="{BB962C8B-B14F-4D97-AF65-F5344CB8AC3E}">
        <p14:creationId xmlns:p14="http://schemas.microsoft.com/office/powerpoint/2010/main" val="1974102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1/28/2025</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30153592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C0B13732-E22C-A6A0-4368-20975482C37A}"/>
              </a:ext>
            </a:extLst>
          </p:cNvPr>
          <p:cNvSpPr>
            <a:spLocks noGrp="1"/>
          </p:cNvSpPr>
          <p:nvPr>
            <p:ph type="body" idx="1"/>
          </p:nvPr>
        </p:nvSpPr>
        <p:spPr>
          <a:xfrm>
            <a:off x="680132" y="1825625"/>
            <a:ext cx="10932748" cy="3990713"/>
          </a:xfrm>
          <a:prstGeom prst="rect">
            <a:avLst/>
          </a:prstGeom>
        </p:spPr>
        <p:txBody>
          <a:bodyPr vert="horz" lIns="91440" tIns="45720" rIns="91440" bIns="45720" rtlCol="0">
            <a:normAutofit/>
          </a:bodyPr>
          <a:lstStyle/>
          <a:p>
            <a:pPr lvl="0"/>
            <a:r>
              <a:rPr lang="de-DE"/>
              <a:t>Mastertextformat bearbeiten</a:t>
            </a:r>
          </a:p>
          <a:p>
            <a:pPr lvl="1"/>
            <a:r>
              <a:rPr lang="de-DE"/>
              <a:t>Zweite Ebene</a:t>
            </a:r>
          </a:p>
        </p:txBody>
      </p:sp>
      <p:sp>
        <p:nvSpPr>
          <p:cNvPr id="6" name="Foliennummernplatzhalter 5">
            <a:extLst>
              <a:ext uri="{FF2B5EF4-FFF2-40B4-BE49-F238E27FC236}">
                <a16:creationId xmlns:a16="http://schemas.microsoft.com/office/drawing/2014/main" id="{82D007BD-35EA-FC13-2754-79AE26425642}"/>
              </a:ext>
            </a:extLst>
          </p:cNvPr>
          <p:cNvSpPr>
            <a:spLocks noGrp="1"/>
          </p:cNvSpPr>
          <p:nvPr>
            <p:ph type="sldNum" sz="quarter" idx="4"/>
          </p:nvPr>
        </p:nvSpPr>
        <p:spPr>
          <a:xfrm>
            <a:off x="8869680" y="6356350"/>
            <a:ext cx="2743200" cy="365125"/>
          </a:xfrm>
          <a:prstGeom prst="rect">
            <a:avLst/>
          </a:prstGeom>
        </p:spPr>
        <p:txBody>
          <a:bodyPr vert="horz" lIns="91440" tIns="45720" rIns="91440" bIns="45720" rtlCol="0" anchor="ctr"/>
          <a:lstStyle>
            <a:lvl1pPr algn="r">
              <a:defRPr sz="1000" b="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stStyle>
          <a:p>
            <a:fld id="{E51DDF76-30B4-D04D-B70A-070FC504F5AF}" type="slidenum">
              <a:rPr lang="de-DE" smtClean="0"/>
              <a:pPr/>
              <a:t>‹Nr.›</a:t>
            </a:fld>
            <a:endParaRPr lang="de-DE" dirty="0"/>
          </a:p>
        </p:txBody>
      </p:sp>
    </p:spTree>
    <p:extLst>
      <p:ext uri="{BB962C8B-B14F-4D97-AF65-F5344CB8AC3E}">
        <p14:creationId xmlns:p14="http://schemas.microsoft.com/office/powerpoint/2010/main" val="1939576982"/>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56" r:id="rId3"/>
    <p:sldLayoutId id="2147483654" r:id="rId4"/>
    <p:sldLayoutId id="2147483657" r:id="rId5"/>
  </p:sldLayoutIdLst>
  <p:hf sldNum="0" hdr="0" dt="0"/>
  <p:txStyles>
    <p:title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5.xml"/><Relationship Id="rId5" Type="http://schemas.openxmlformats.org/officeDocument/2006/relationships/image" Target="../media/image17.emf"/><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6.emf"/><Relationship Id="rId5" Type="http://schemas.microsoft.com/office/2007/relationships/hdphoto" Target="../media/hdphoto1.wdp"/><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5.xml"/><Relationship Id="rId5" Type="http://schemas.openxmlformats.org/officeDocument/2006/relationships/image" Target="../media/image17.emf"/><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5.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6.png"/><Relationship Id="rId1" Type="http://schemas.openxmlformats.org/officeDocument/2006/relationships/slideLayout" Target="../slideLayouts/slideLayout5.xml"/><Relationship Id="rId5" Type="http://schemas.openxmlformats.org/officeDocument/2006/relationships/image" Target="../media/image23.emf"/><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2.png"/><Relationship Id="rId1" Type="http://schemas.openxmlformats.org/officeDocument/2006/relationships/slideLayout" Target="../slideLayouts/slideLayout5.xml"/><Relationship Id="rId5" Type="http://schemas.microsoft.com/office/2007/relationships/hdphoto" Target="../media/hdphoto5.wdp"/><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png"/><Relationship Id="rId1" Type="http://schemas.openxmlformats.org/officeDocument/2006/relationships/slideLayout" Target="../slideLayouts/slideLayout5.xml"/><Relationship Id="rId6" Type="http://schemas.microsoft.com/office/2007/relationships/hdphoto" Target="../media/hdphoto6.wdp"/><Relationship Id="rId5" Type="http://schemas.openxmlformats.org/officeDocument/2006/relationships/image" Target="../media/image31.png"/><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18.png"/><Relationship Id="rId7" Type="http://schemas.openxmlformats.org/officeDocument/2006/relationships/image" Target="../media/image23.emf"/><Relationship Id="rId2" Type="http://schemas.openxmlformats.org/officeDocument/2006/relationships/image" Target="../media/image14.jpeg"/><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33.png"/><Relationship Id="rId10" Type="http://schemas.openxmlformats.org/officeDocument/2006/relationships/image" Target="../media/image17.emf"/><Relationship Id="rId4" Type="http://schemas.openxmlformats.org/officeDocument/2006/relationships/image" Target="../media/image32.png"/><Relationship Id="rId9" Type="http://schemas.openxmlformats.org/officeDocument/2006/relationships/image" Target="../media/image16.emf"/></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4.jpeg"/><Relationship Id="rId1" Type="http://schemas.openxmlformats.org/officeDocument/2006/relationships/slideLayout" Target="../slideLayouts/slideLayout5.xml"/><Relationship Id="rId5" Type="http://schemas.openxmlformats.org/officeDocument/2006/relationships/image" Target="../media/image16.emf"/><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4.jpeg"/><Relationship Id="rId1" Type="http://schemas.openxmlformats.org/officeDocument/2006/relationships/slideLayout" Target="../slideLayouts/slideLayout5.xml"/><Relationship Id="rId5" Type="http://schemas.openxmlformats.org/officeDocument/2006/relationships/image" Target="../media/image16.emf"/><Relationship Id="rId4" Type="http://schemas.openxmlformats.org/officeDocument/2006/relationships/image" Target="../media/image28.emf"/></Relationships>
</file>

<file path=ppt/slides/_rels/slide2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38.jp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16.emf"/><Relationship Id="rId5" Type="http://schemas.openxmlformats.org/officeDocument/2006/relationships/image" Target="../media/image28.emf"/><Relationship Id="rId4" Type="http://schemas.openxmlformats.org/officeDocument/2006/relationships/image" Target="../media/image23.emf"/></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14.jpeg"/><Relationship Id="rId2"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6.emf"/><Relationship Id="rId5" Type="http://schemas.openxmlformats.org/officeDocument/2006/relationships/image" Target="../media/image28.emf"/><Relationship Id="rId4" Type="http://schemas.openxmlformats.org/officeDocument/2006/relationships/image" Target="../media/image23.emf"/></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6">
            <a:extLst>
              <a:ext uri="{FF2B5EF4-FFF2-40B4-BE49-F238E27FC236}">
                <a16:creationId xmlns:a16="http://schemas.microsoft.com/office/drawing/2014/main" id="{1E403EEA-D12C-2B5C-9D72-A9E7532154B1}"/>
              </a:ext>
            </a:extLst>
          </p:cNvPr>
          <p:cNvSpPr txBox="1"/>
          <p:nvPr/>
        </p:nvSpPr>
        <p:spPr>
          <a:xfrm>
            <a:off x="973419" y="2825781"/>
            <a:ext cx="8583754" cy="1949419"/>
          </a:xfrm>
          <a:prstGeom prst="rect">
            <a:avLst/>
          </a:prstGeom>
        </p:spPr>
        <p:txBody>
          <a:bodyPr wrap="square" lIns="0" tIns="0" rIns="0" bIns="0" rtlCol="0" anchor="t">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de-DE" sz="6000" b="0" i="0" u="none" strike="noStrike" kern="1200" cap="none" spc="0" normalizeH="0" baseline="0" noProof="0" dirty="0">
                <a:ln>
                  <a:noFill/>
                </a:ln>
                <a:solidFill>
                  <a:srgbClr val="000000"/>
                </a:solidFill>
                <a:effectLst/>
                <a:uLnTx/>
                <a:uFillTx/>
                <a:latin typeface="Helvetica" panose="020B0604020202020204" pitchFamily="34" charset="0"/>
                <a:ea typeface="Calibri" panose="020F0502020204030204" pitchFamily="34" charset="0"/>
                <a:cs typeface="+mn-cs"/>
              </a:rPr>
              <a:t>Bürgerrat in Aktion: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de-DE" sz="6000" b="0" i="0" u="none" strike="noStrike" kern="1200" cap="none" spc="0" normalizeH="0" baseline="0" noProof="0" dirty="0">
                <a:ln>
                  <a:noFill/>
                </a:ln>
                <a:solidFill>
                  <a:srgbClr val="000000"/>
                </a:solidFill>
                <a:effectLst/>
                <a:uLnTx/>
                <a:uFillTx/>
                <a:latin typeface="Helvetica" panose="020B0604020202020204" pitchFamily="34" charset="0"/>
                <a:ea typeface="Calibri" panose="020F0502020204030204" pitchFamily="34" charset="0"/>
                <a:cs typeface="+mn-cs"/>
              </a:rPr>
              <a:t>Ungleichheit im Blick</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de-DE" sz="2500" b="0" i="0" u="none" strike="noStrike" kern="1200" cap="none" spc="300" normalizeH="0" baseline="0" noProof="0" dirty="0">
                <a:ln>
                  <a:noFill/>
                </a:ln>
                <a:solidFill>
                  <a:srgbClr val="000000"/>
                </a:solidFill>
                <a:effectLst/>
                <a:uLnTx/>
                <a:uFillTx/>
                <a:latin typeface="Helvetica" panose="020B0604020202020204" pitchFamily="34" charset="0"/>
                <a:ea typeface="Helvetica Neue" panose="02000503000000020004" pitchFamily="2" charset="0"/>
                <a:cs typeface="Helvetica Neue" panose="02000503000000020004" pitchFamily="2" charset="0"/>
              </a:rPr>
              <a:t>Ein Planspiel zu sozialer Ungleichheit</a:t>
            </a:r>
            <a:endParaRPr kumimoji="0" lang="de-DE" sz="2500" b="0" i="0" u="none" strike="noStrike" kern="1200" cap="none" spc="300" normalizeH="0" baseline="0" noProof="0" dirty="0">
              <a:ln>
                <a:noFill/>
              </a:ln>
              <a:solidFill>
                <a:prstClr val="black"/>
              </a:solidFill>
              <a:effectLst/>
              <a:uLnTx/>
              <a:uFillTx/>
              <a:latin typeface="Helvetica Neue Light" panose="02000403000000020004"/>
              <a:ea typeface="Helvetica Neue" panose="02000503000000020004" pitchFamily="2" charset="0"/>
              <a:cs typeface="Helvetica Neue" panose="02000503000000020004" pitchFamily="2" charset="0"/>
            </a:endParaRPr>
          </a:p>
        </p:txBody>
      </p:sp>
      <p:pic>
        <p:nvPicPr>
          <p:cNvPr id="3" name="Grafik 2" descr="Ein Bild, das Schrift, Text, Grafiken, Grafikdesign enthält.&#10;&#10;Automatisch generierte Beschreibung">
            <a:extLst>
              <a:ext uri="{FF2B5EF4-FFF2-40B4-BE49-F238E27FC236}">
                <a16:creationId xmlns:a16="http://schemas.microsoft.com/office/drawing/2014/main" id="{8B089B7C-5109-19F4-A203-213109DC0F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17029" y="5980614"/>
            <a:ext cx="1296000" cy="540432"/>
          </a:xfrm>
          <a:prstGeom prst="rect">
            <a:avLst/>
          </a:prstGeom>
        </p:spPr>
      </p:pic>
      <p:pic>
        <p:nvPicPr>
          <p:cNvPr id="4" name="Grafik 3">
            <a:extLst>
              <a:ext uri="{FF2B5EF4-FFF2-40B4-BE49-F238E27FC236}">
                <a16:creationId xmlns:a16="http://schemas.microsoft.com/office/drawing/2014/main" id="{EE54A0D6-7EA3-D3A1-43F4-9AC2C567386D}"/>
              </a:ext>
            </a:extLst>
          </p:cNvPr>
          <p:cNvPicPr>
            <a:picLocks noChangeAspect="1"/>
          </p:cNvPicPr>
          <p:nvPr/>
        </p:nvPicPr>
        <p:blipFill>
          <a:blip r:embed="rId4"/>
          <a:stretch>
            <a:fillRect/>
          </a:stretch>
        </p:blipFill>
        <p:spPr>
          <a:xfrm>
            <a:off x="10664979" y="594485"/>
            <a:ext cx="756554" cy="840616"/>
          </a:xfrm>
          <a:prstGeom prst="rect">
            <a:avLst/>
          </a:prstGeom>
        </p:spPr>
      </p:pic>
      <p:pic>
        <p:nvPicPr>
          <p:cNvPr id="13" name="Grafik 12">
            <a:extLst>
              <a:ext uri="{FF2B5EF4-FFF2-40B4-BE49-F238E27FC236}">
                <a16:creationId xmlns:a16="http://schemas.microsoft.com/office/drawing/2014/main" id="{C6483C8F-703B-15F4-FF7E-DA9D9AED349A}"/>
              </a:ext>
            </a:extLst>
          </p:cNvPr>
          <p:cNvPicPr>
            <a:picLocks noChangeAspect="1"/>
          </p:cNvPicPr>
          <p:nvPr/>
        </p:nvPicPr>
        <p:blipFill>
          <a:blip r:embed="rId5"/>
          <a:stretch>
            <a:fillRect/>
          </a:stretch>
        </p:blipFill>
        <p:spPr>
          <a:xfrm>
            <a:off x="4535670" y="1435101"/>
            <a:ext cx="889000" cy="774700"/>
          </a:xfrm>
          <a:prstGeom prst="rect">
            <a:avLst/>
          </a:prstGeom>
        </p:spPr>
      </p:pic>
      <p:pic>
        <p:nvPicPr>
          <p:cNvPr id="15" name="Grafik 14">
            <a:extLst>
              <a:ext uri="{FF2B5EF4-FFF2-40B4-BE49-F238E27FC236}">
                <a16:creationId xmlns:a16="http://schemas.microsoft.com/office/drawing/2014/main" id="{8027D1E9-8AB2-2E20-8F01-868B76BB6870}"/>
              </a:ext>
            </a:extLst>
          </p:cNvPr>
          <p:cNvPicPr>
            <a:picLocks noChangeAspect="1"/>
          </p:cNvPicPr>
          <p:nvPr/>
        </p:nvPicPr>
        <p:blipFill>
          <a:blip r:embed="rId6"/>
          <a:stretch>
            <a:fillRect/>
          </a:stretch>
        </p:blipFill>
        <p:spPr>
          <a:xfrm>
            <a:off x="973419" y="5736924"/>
            <a:ext cx="889000" cy="762000"/>
          </a:xfrm>
          <a:prstGeom prst="rect">
            <a:avLst/>
          </a:prstGeom>
        </p:spPr>
      </p:pic>
      <p:pic>
        <p:nvPicPr>
          <p:cNvPr id="5" name="Grafik 4">
            <a:extLst>
              <a:ext uri="{FF2B5EF4-FFF2-40B4-BE49-F238E27FC236}">
                <a16:creationId xmlns:a16="http://schemas.microsoft.com/office/drawing/2014/main" id="{6DC3AC14-0753-A434-44B9-98BF8E0A0EF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40029" y="3601229"/>
            <a:ext cx="840105" cy="840105"/>
          </a:xfrm>
          <a:prstGeom prst="rect">
            <a:avLst/>
          </a:prstGeom>
        </p:spPr>
      </p:pic>
    </p:spTree>
    <p:extLst>
      <p:ext uri="{BB962C8B-B14F-4D97-AF65-F5344CB8AC3E}">
        <p14:creationId xmlns:p14="http://schemas.microsoft.com/office/powerpoint/2010/main" val="242387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8C1F29CE-573E-051D-D450-C78D8E71A161}"/>
              </a:ext>
            </a:extLst>
          </p:cNvPr>
          <p:cNvSpPr txBox="1">
            <a:spLocks/>
          </p:cNvSpPr>
          <p:nvPr/>
        </p:nvSpPr>
        <p:spPr>
          <a:xfrm>
            <a:off x="685754" y="1058834"/>
            <a:ext cx="7793228" cy="894657"/>
          </a:xfrm>
          <a:prstGeom prst="rect">
            <a:avLst/>
          </a:prstGeom>
          <a:no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cap="none" dirty="0">
                <a:solidFill>
                  <a:srgbClr val="272726"/>
                </a:solidFill>
                <a:latin typeface="Helvetica Neue Light" panose="02000403000000020004"/>
                <a:ea typeface="Helvetica Neue" panose="02000503000000020004" pitchFamily="2" charset="0"/>
                <a:cs typeface="Helvetica Neue" panose="02000503000000020004" pitchFamily="2" charset="0"/>
              </a:rPr>
              <a:t>Willkommen in Fontanien!</a:t>
            </a:r>
          </a:p>
        </p:txBody>
      </p:sp>
      <p:sp>
        <p:nvSpPr>
          <p:cNvPr id="11" name="Grafik 9">
            <a:extLst>
              <a:ext uri="{FF2B5EF4-FFF2-40B4-BE49-F238E27FC236}">
                <a16:creationId xmlns:a16="http://schemas.microsoft.com/office/drawing/2014/main" id="{D8BA5655-3DE6-8768-989F-3D25A6D354B4}"/>
              </a:ext>
            </a:extLst>
          </p:cNvPr>
          <p:cNvSpPr>
            <a:spLocks noChangeAspect="1"/>
          </p:cNvSpPr>
          <p:nvPr/>
        </p:nvSpPr>
        <p:spPr>
          <a:xfrm>
            <a:off x="2774100" y="622300"/>
            <a:ext cx="11011066" cy="7197657"/>
          </a:xfrm>
          <a:custGeom>
            <a:avLst/>
            <a:gdLst>
              <a:gd name="connsiteX0" fmla="*/ 108597 w 10985633"/>
              <a:gd name="connsiteY0" fmla="*/ 6755612 h 7412659"/>
              <a:gd name="connsiteX1" fmla="*/ 53430 w 10985633"/>
              <a:gd name="connsiteY1" fmla="*/ 5114381 h 7412659"/>
              <a:gd name="connsiteX2" fmla="*/ 573071 w 10985633"/>
              <a:gd name="connsiteY2" fmla="*/ 3679193 h 7412659"/>
              <a:gd name="connsiteX3" fmla="*/ 2710360 w 10985633"/>
              <a:gd name="connsiteY3" fmla="*/ 2101906 h 7412659"/>
              <a:gd name="connsiteX4" fmla="*/ 4626981 w 10985633"/>
              <a:gd name="connsiteY4" fmla="*/ 1917179 h 7412659"/>
              <a:gd name="connsiteX5" fmla="*/ 6504450 w 10985633"/>
              <a:gd name="connsiteY5" fmla="*/ 1545948 h 7412659"/>
              <a:gd name="connsiteX6" fmla="*/ 8593690 w 10985633"/>
              <a:gd name="connsiteY6" fmla="*/ 176480 h 7412659"/>
              <a:gd name="connsiteX7" fmla="*/ 9798474 w 10985633"/>
              <a:gd name="connsiteY7" fmla="*/ 59249 h 7412659"/>
              <a:gd name="connsiteX8" fmla="*/ 10383960 w 10985633"/>
              <a:gd name="connsiteY8" fmla="*/ 382522 h 7412659"/>
              <a:gd name="connsiteX9" fmla="*/ 10819960 w 10985633"/>
              <a:gd name="connsiteY9" fmla="*/ 979333 h 7412659"/>
              <a:gd name="connsiteX10" fmla="*/ 10985462 w 10985633"/>
              <a:gd name="connsiteY10" fmla="*/ 1833696 h 7412659"/>
              <a:gd name="connsiteX11" fmla="*/ 10835975 w 10985633"/>
              <a:gd name="connsiteY11" fmla="*/ 2656088 h 7412659"/>
              <a:gd name="connsiteX12" fmla="*/ 10608188 w 10985633"/>
              <a:gd name="connsiteY12" fmla="*/ 7260060 h 7412659"/>
              <a:gd name="connsiteX13" fmla="*/ 4860107 w 10985633"/>
              <a:gd name="connsiteY13" fmla="*/ 7311570 h 7412659"/>
              <a:gd name="connsiteX14" fmla="*/ 108597 w 10985633"/>
              <a:gd name="connsiteY14" fmla="*/ 6755612 h 741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85633" h="7412659">
                <a:moveTo>
                  <a:pt x="108597" y="6755612"/>
                </a:moveTo>
                <a:cubicBezTo>
                  <a:pt x="-15974" y="6210311"/>
                  <a:pt x="-31991" y="5643696"/>
                  <a:pt x="53430" y="5114381"/>
                </a:cubicBezTo>
                <a:cubicBezTo>
                  <a:pt x="137071" y="4585067"/>
                  <a:pt x="318589" y="4096605"/>
                  <a:pt x="573071" y="3679193"/>
                </a:cubicBezTo>
                <a:cubicBezTo>
                  <a:pt x="1080254" y="2844368"/>
                  <a:pt x="1863274" y="2316829"/>
                  <a:pt x="2710360" y="2101906"/>
                </a:cubicBezTo>
                <a:cubicBezTo>
                  <a:pt x="3331438" y="1943822"/>
                  <a:pt x="3982768" y="1945599"/>
                  <a:pt x="4626981" y="1917179"/>
                </a:cubicBezTo>
                <a:cubicBezTo>
                  <a:pt x="5271193" y="1888759"/>
                  <a:pt x="5920744" y="1824815"/>
                  <a:pt x="6504450" y="1545948"/>
                </a:cubicBezTo>
                <a:cubicBezTo>
                  <a:pt x="7246540" y="1190704"/>
                  <a:pt x="7842703" y="505081"/>
                  <a:pt x="8593690" y="176480"/>
                </a:cubicBezTo>
                <a:cubicBezTo>
                  <a:pt x="8969184" y="11291"/>
                  <a:pt x="9387388" y="-59758"/>
                  <a:pt x="9798474" y="59249"/>
                </a:cubicBezTo>
                <a:cubicBezTo>
                  <a:pt x="10004907" y="119641"/>
                  <a:pt x="10206001" y="226214"/>
                  <a:pt x="10383960" y="382522"/>
                </a:cubicBezTo>
                <a:cubicBezTo>
                  <a:pt x="10561919" y="538830"/>
                  <a:pt x="10714963" y="743095"/>
                  <a:pt x="10819960" y="979333"/>
                </a:cubicBezTo>
                <a:cubicBezTo>
                  <a:pt x="10937412" y="1245766"/>
                  <a:pt x="10989021" y="1545948"/>
                  <a:pt x="10985462" y="1833696"/>
                </a:cubicBezTo>
                <a:cubicBezTo>
                  <a:pt x="10981902" y="2123221"/>
                  <a:pt x="10924955" y="2400312"/>
                  <a:pt x="10835975" y="2656088"/>
                </a:cubicBezTo>
                <a:cubicBezTo>
                  <a:pt x="10658016" y="3165864"/>
                  <a:pt x="11094016" y="7116185"/>
                  <a:pt x="10608188" y="7260060"/>
                </a:cubicBezTo>
                <a:cubicBezTo>
                  <a:pt x="9823388" y="7492745"/>
                  <a:pt x="7687879" y="7407486"/>
                  <a:pt x="4860107" y="7311570"/>
                </a:cubicBezTo>
                <a:cubicBezTo>
                  <a:pt x="3758540" y="7274269"/>
                  <a:pt x="217152" y="7803584"/>
                  <a:pt x="108597" y="6755612"/>
                </a:cubicBezTo>
                <a:close/>
              </a:path>
            </a:pathLst>
          </a:custGeom>
          <a:blipFill dpi="0" rotWithShape="1">
            <a:blip r:embed="rId2">
              <a:extLst>
                <a:ext uri="{28A0092B-C50C-407E-A947-70E740481C1C}">
                  <a14:useLocalDpi xmlns:a14="http://schemas.microsoft.com/office/drawing/2010/main"/>
                </a:ext>
              </a:extLst>
            </a:blip>
            <a:srcRect/>
            <a:stretch>
              <a:fillRect b="535"/>
            </a:stretch>
          </a:blipFill>
          <a:ln w="19050" cap="flat">
            <a:noFill/>
            <a:prstDash val="solid"/>
            <a:miter/>
          </a:ln>
        </p:spPr>
        <p:txBody>
          <a:bodyPr rtlCol="0" anchor="ctr"/>
          <a:lstStyle/>
          <a:p>
            <a:endParaRPr lang="de-D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98ADA-7DA8-B612-E806-BD7F77E25E33}"/>
            </a:ext>
          </a:extLst>
        </p:cNvPr>
        <p:cNvGrpSpPr/>
        <p:nvPr/>
      </p:nvGrpSpPr>
      <p:grpSpPr>
        <a:xfrm>
          <a:off x="0" y="0"/>
          <a:ext cx="0" cy="0"/>
          <a:chOff x="0" y="0"/>
          <a:chExt cx="0" cy="0"/>
        </a:xfrm>
      </p:grpSpPr>
      <p:sp>
        <p:nvSpPr>
          <p:cNvPr id="10" name="Grafik 19">
            <a:extLst>
              <a:ext uri="{FF2B5EF4-FFF2-40B4-BE49-F238E27FC236}">
                <a16:creationId xmlns:a16="http://schemas.microsoft.com/office/drawing/2014/main" id="{24702B37-51B7-EEB8-DDA2-7FC190FCD90F}"/>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a:ext>
              </a:extLst>
            </a:blip>
            <a:srcRect/>
            <a:stretch>
              <a:fillRect l="717" r="717"/>
            </a:stretch>
          </a:blipFill>
          <a:ln w="19050" cap="flat">
            <a:noFill/>
            <a:prstDash val="solid"/>
            <a:miter/>
          </a:ln>
        </p:spPr>
        <p:txBody>
          <a:bodyPr rtlCol="0" anchor="ctr"/>
          <a:lstStyle/>
          <a:p>
            <a:endParaRPr lang="de-DE" dirty="0"/>
          </a:p>
        </p:txBody>
      </p:sp>
      <p:sp>
        <p:nvSpPr>
          <p:cNvPr id="11" name="Freeform 7">
            <a:extLst>
              <a:ext uri="{FF2B5EF4-FFF2-40B4-BE49-F238E27FC236}">
                <a16:creationId xmlns:a16="http://schemas.microsoft.com/office/drawing/2014/main" id="{C1A0639B-F71B-D1FF-6214-B09264FEFB3E}"/>
              </a:ext>
            </a:extLst>
          </p:cNvPr>
          <p:cNvSpPr/>
          <p:nvPr/>
        </p:nvSpPr>
        <p:spPr>
          <a:xfrm rot="120913">
            <a:off x="12659542" y="4635657"/>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3">
              <a:extLst>
                <a:ext uri="{28A0092B-C50C-407E-A947-70E740481C1C}">
                  <a14:useLocalDpi xmlns:a14="http://schemas.microsoft.com/office/drawing/2010/main"/>
                </a:ext>
              </a:extLst>
            </a:blip>
            <a:stretch>
              <a:fillRect/>
            </a:stretch>
          </a:blipFill>
        </p:spPr>
        <p:txBody>
          <a:bodyPr/>
          <a:lstStyle/>
          <a:p>
            <a:endParaRPr lang="de-DE"/>
          </a:p>
        </p:txBody>
      </p:sp>
      <p:pic>
        <p:nvPicPr>
          <p:cNvPr id="4" name="Grafik 3">
            <a:extLst>
              <a:ext uri="{FF2B5EF4-FFF2-40B4-BE49-F238E27FC236}">
                <a16:creationId xmlns:a16="http://schemas.microsoft.com/office/drawing/2014/main" id="{FA25D471-BB01-6435-637F-0984CB6352C6}"/>
              </a:ext>
            </a:extLst>
          </p:cNvPr>
          <p:cNvPicPr>
            <a:picLocks noChangeAspect="1"/>
          </p:cNvPicPr>
          <p:nvPr/>
        </p:nvPicPr>
        <p:blipFill>
          <a:blip r:embed="rId4"/>
          <a:stretch>
            <a:fillRect/>
          </a:stretch>
        </p:blipFill>
        <p:spPr>
          <a:xfrm>
            <a:off x="3064970" y="2842097"/>
            <a:ext cx="906513" cy="906513"/>
          </a:xfrm>
          <a:prstGeom prst="rect">
            <a:avLst/>
          </a:prstGeom>
        </p:spPr>
      </p:pic>
      <p:pic>
        <p:nvPicPr>
          <p:cNvPr id="5" name="Grafik 4">
            <a:extLst>
              <a:ext uri="{FF2B5EF4-FFF2-40B4-BE49-F238E27FC236}">
                <a16:creationId xmlns:a16="http://schemas.microsoft.com/office/drawing/2014/main" id="{BC6DD36D-FB6C-1D6B-FA91-3C18EEC7FDB9}"/>
              </a:ext>
            </a:extLst>
          </p:cNvPr>
          <p:cNvPicPr>
            <a:picLocks noChangeAspect="1"/>
          </p:cNvPicPr>
          <p:nvPr/>
        </p:nvPicPr>
        <p:blipFill>
          <a:blip r:embed="rId5"/>
          <a:stretch>
            <a:fillRect/>
          </a:stretch>
        </p:blipFill>
        <p:spPr>
          <a:xfrm>
            <a:off x="7922831" y="2842097"/>
            <a:ext cx="906513" cy="906513"/>
          </a:xfrm>
          <a:prstGeom prst="rect">
            <a:avLst/>
          </a:prstGeom>
        </p:spPr>
      </p:pic>
      <p:sp>
        <p:nvSpPr>
          <p:cNvPr id="8" name="Textfeld 7">
            <a:extLst>
              <a:ext uri="{FF2B5EF4-FFF2-40B4-BE49-F238E27FC236}">
                <a16:creationId xmlns:a16="http://schemas.microsoft.com/office/drawing/2014/main" id="{C7F5833E-01E9-EF5C-5FDF-7D7A332A8CCB}"/>
              </a:ext>
            </a:extLst>
          </p:cNvPr>
          <p:cNvSpPr txBox="1"/>
          <p:nvPr/>
        </p:nvSpPr>
        <p:spPr>
          <a:xfrm>
            <a:off x="7301774" y="4280319"/>
            <a:ext cx="2504377" cy="1631216"/>
          </a:xfrm>
          <a:prstGeom prst="rect">
            <a:avLst/>
          </a:prstGeom>
          <a:noFill/>
        </p:spPr>
        <p:txBody>
          <a:bodyPr wrap="square" rtlCol="0">
            <a:spAutoFit/>
          </a:bodyPr>
          <a:lstStyle/>
          <a:p>
            <a:pPr algn="ctr"/>
            <a:r>
              <a:rPr lang="de-DE" sz="2500" dirty="0">
                <a:latin typeface="Helvetica Neue Light"/>
              </a:rPr>
              <a:t>20%</a:t>
            </a:r>
          </a:p>
          <a:p>
            <a:pPr algn="ctr"/>
            <a:r>
              <a:rPr lang="de-DE" sz="2500" dirty="0">
                <a:latin typeface="Helvetica Neue Light"/>
              </a:rPr>
              <a:t> </a:t>
            </a:r>
          </a:p>
          <a:p>
            <a:pPr algn="ctr"/>
            <a:r>
              <a:rPr lang="de-DE" sz="2500" dirty="0">
                <a:latin typeface="Helvetica Neue Light"/>
              </a:rPr>
              <a:t>sind von Armut bedroht</a:t>
            </a:r>
          </a:p>
        </p:txBody>
      </p:sp>
      <p:sp>
        <p:nvSpPr>
          <p:cNvPr id="13" name="Textfeld 12">
            <a:extLst>
              <a:ext uri="{FF2B5EF4-FFF2-40B4-BE49-F238E27FC236}">
                <a16:creationId xmlns:a16="http://schemas.microsoft.com/office/drawing/2014/main" id="{CCE8AE76-47F8-A8A1-5083-A0B09A61B0FA}"/>
              </a:ext>
            </a:extLst>
          </p:cNvPr>
          <p:cNvSpPr txBox="1"/>
          <p:nvPr/>
        </p:nvSpPr>
        <p:spPr>
          <a:xfrm>
            <a:off x="1660233" y="4280319"/>
            <a:ext cx="3715986" cy="2015936"/>
          </a:xfrm>
          <a:prstGeom prst="rect">
            <a:avLst/>
          </a:prstGeom>
          <a:noFill/>
        </p:spPr>
        <p:txBody>
          <a:bodyPr wrap="square">
            <a:spAutoFit/>
          </a:bodyPr>
          <a:lstStyle/>
          <a:p>
            <a:pPr algn="ctr"/>
            <a:r>
              <a:rPr lang="de-DE" sz="2500" dirty="0">
                <a:effectLst/>
                <a:latin typeface="Helvetica Neue Light" panose="02000403000000020004"/>
                <a:ea typeface="Aptos" panose="020B0004020202020204" pitchFamily="34" charset="0"/>
              </a:rPr>
              <a:t>10% </a:t>
            </a:r>
          </a:p>
          <a:p>
            <a:pPr algn="ctr"/>
            <a:endParaRPr lang="de-DE" sz="2500" dirty="0">
              <a:effectLst/>
              <a:latin typeface="Helvetica Neue Light" panose="02000403000000020004"/>
              <a:ea typeface="Aptos" panose="020B0004020202020204" pitchFamily="34" charset="0"/>
            </a:endParaRPr>
          </a:p>
          <a:p>
            <a:pPr algn="ctr"/>
            <a:r>
              <a:rPr lang="de-DE" sz="2500" dirty="0">
                <a:effectLst/>
                <a:latin typeface="Helvetica Neue Light" panose="02000403000000020004"/>
                <a:ea typeface="Aptos" panose="020B0004020202020204" pitchFamily="34" charset="0"/>
              </a:rPr>
              <a:t>haben fast </a:t>
            </a:r>
          </a:p>
          <a:p>
            <a:pPr algn="ctr"/>
            <a:r>
              <a:rPr lang="de-DE" sz="2500" dirty="0">
                <a:effectLst/>
                <a:latin typeface="Helvetica Neue Light" panose="02000403000000020004"/>
                <a:ea typeface="Aptos" panose="020B0004020202020204" pitchFamily="34" charset="0"/>
              </a:rPr>
              <a:t>zwei Drittel des gesamten Vermögens </a:t>
            </a:r>
            <a:endParaRPr lang="de-DE" sz="2500" dirty="0">
              <a:latin typeface="Helvetica Neue Light" panose="02000403000000020004"/>
            </a:endParaRPr>
          </a:p>
        </p:txBody>
      </p:sp>
    </p:spTree>
    <p:extLst>
      <p:ext uri="{BB962C8B-B14F-4D97-AF65-F5344CB8AC3E}">
        <p14:creationId xmlns:p14="http://schemas.microsoft.com/office/powerpoint/2010/main" val="115150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9168081" y="3177755"/>
            <a:ext cx="2073501" cy="2073501"/>
          </a:xfrm>
          <a:custGeom>
            <a:avLst/>
            <a:gdLst/>
            <a:ahLst/>
            <a:cxnLst/>
            <a:rect l="l" t="t" r="r" b="b"/>
            <a:pathLst>
              <a:path w="5778062" h="5778062">
                <a:moveTo>
                  <a:pt x="0" y="0"/>
                </a:moveTo>
                <a:lnTo>
                  <a:pt x="5778063" y="0"/>
                </a:lnTo>
                <a:lnTo>
                  <a:pt x="5778063" y="5778062"/>
                </a:lnTo>
                <a:lnTo>
                  <a:pt x="0" y="5778062"/>
                </a:lnTo>
                <a:lnTo>
                  <a:pt x="0" y="0"/>
                </a:lnTo>
                <a:close/>
              </a:path>
            </a:pathLst>
          </a:custGeom>
          <a:blipFill>
            <a:blip r:embed="rId3"/>
            <a:stretch>
              <a:fillRect/>
            </a:stretch>
          </a:blipFill>
        </p:spPr>
        <p:txBody>
          <a:bodyPr/>
          <a:lstStyle/>
          <a:p>
            <a:endParaRPr lang="de-DE" sz="1200"/>
          </a:p>
        </p:txBody>
      </p:sp>
      <p:sp>
        <p:nvSpPr>
          <p:cNvPr id="5" name="Titel 1">
            <a:extLst>
              <a:ext uri="{FF2B5EF4-FFF2-40B4-BE49-F238E27FC236}">
                <a16:creationId xmlns:a16="http://schemas.microsoft.com/office/drawing/2014/main" id="{4AFE838A-093A-CF25-C747-A7A4D6B92E6D}"/>
              </a:ext>
            </a:extLst>
          </p:cNvPr>
          <p:cNvSpPr txBox="1">
            <a:spLocks/>
          </p:cNvSpPr>
          <p:nvPr/>
        </p:nvSpPr>
        <p:spPr>
          <a:xfrm>
            <a:off x="8433389" y="5549349"/>
            <a:ext cx="3542884"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Thomas</a:t>
            </a:r>
          </a:p>
        </p:txBody>
      </p:sp>
      <p:sp>
        <p:nvSpPr>
          <p:cNvPr id="8" name="Grafik 6">
            <a:extLst>
              <a:ext uri="{FF2B5EF4-FFF2-40B4-BE49-F238E27FC236}">
                <a16:creationId xmlns:a16="http://schemas.microsoft.com/office/drawing/2014/main" id="{B048F34C-60FE-A9E9-B14E-11E3AA46EE37}"/>
              </a:ext>
            </a:extLst>
          </p:cNvPr>
          <p:cNvSpPr/>
          <p:nvPr/>
        </p:nvSpPr>
        <p:spPr>
          <a:xfrm rot="60000">
            <a:off x="-995512" y="470425"/>
            <a:ext cx="9366406" cy="7243444"/>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dpi="0" rotWithShape="1">
            <a:blip r:embed="rId4">
              <a:extLst>
                <a:ext uri="{BEBA8EAE-BF5A-486C-A8C5-ECC9F3942E4B}">
                  <a14:imgProps xmlns:a14="http://schemas.microsoft.com/office/drawing/2010/main">
                    <a14:imgLayer r:embed="rId5">
                      <a14:imgEffect>
                        <a14:colorTemperature colorTemp="8762"/>
                      </a14:imgEffect>
                      <a14:imgEffect>
                        <a14:saturation sat="90000"/>
                      </a14:imgEffect>
                    </a14:imgLayer>
                  </a14:imgProps>
                </a:ext>
                <a:ext uri="{28A0092B-C50C-407E-A947-70E740481C1C}">
                  <a14:useLocalDpi xmlns:a14="http://schemas.microsoft.com/office/drawing/2010/main"/>
                </a:ext>
              </a:extLst>
            </a:blip>
            <a:srcRect/>
            <a:stretch>
              <a:fillRect b="11731"/>
            </a:stretch>
          </a:blipFill>
          <a:ln w="19050" cap="flat">
            <a:noFill/>
            <a:prstDash val="solid"/>
            <a:miter/>
          </a:ln>
        </p:spPr>
        <p:txBody>
          <a:bodyPr rtlCol="0" anchor="ctr"/>
          <a:lstStyle/>
          <a:p>
            <a:endParaRPr lang="de-DE" dirty="0"/>
          </a:p>
        </p:txBody>
      </p:sp>
      <p:pic>
        <p:nvPicPr>
          <p:cNvPr id="9" name="Grafik 8">
            <a:extLst>
              <a:ext uri="{FF2B5EF4-FFF2-40B4-BE49-F238E27FC236}">
                <a16:creationId xmlns:a16="http://schemas.microsoft.com/office/drawing/2014/main" id="{5E320ED7-F8D8-B9AC-C501-73F1C370E016}"/>
              </a:ext>
            </a:extLst>
          </p:cNvPr>
          <p:cNvPicPr>
            <a:picLocks noChangeAspect="1"/>
          </p:cNvPicPr>
          <p:nvPr/>
        </p:nvPicPr>
        <p:blipFill>
          <a:blip r:embed="rId6"/>
          <a:stretch>
            <a:fillRect/>
          </a:stretch>
        </p:blipFill>
        <p:spPr>
          <a:xfrm>
            <a:off x="9751574" y="1877706"/>
            <a:ext cx="906513" cy="90651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rafik 7">
            <a:extLst>
              <a:ext uri="{FF2B5EF4-FFF2-40B4-BE49-F238E27FC236}">
                <a16:creationId xmlns:a16="http://schemas.microsoft.com/office/drawing/2014/main" id="{4A7E9170-C1AD-3862-5FB3-6CE6553C4D1F}"/>
              </a:ext>
            </a:extLst>
          </p:cNvPr>
          <p:cNvSpPr/>
          <p:nvPr/>
        </p:nvSpPr>
        <p:spPr>
          <a:xfrm>
            <a:off x="3079098" y="-1033256"/>
            <a:ext cx="9671800" cy="8604000"/>
          </a:xfrm>
          <a:custGeom>
            <a:avLst/>
            <a:gdLst>
              <a:gd name="connsiteX0" fmla="*/ 156451 w 5300015"/>
              <a:gd name="connsiteY0" fmla="*/ 1174786 h 4727362"/>
              <a:gd name="connsiteX1" fmla="*/ 1761466 w 5300015"/>
              <a:gd name="connsiteY1" fmla="*/ 4571402 h 4727362"/>
              <a:gd name="connsiteX2" fmla="*/ 5157131 w 5300015"/>
              <a:gd name="connsiteY2" fmla="*/ 2965435 h 4727362"/>
              <a:gd name="connsiteX3" fmla="*/ 5253279 w 5300015"/>
              <a:gd name="connsiteY3" fmla="*/ 2630343 h 4727362"/>
              <a:gd name="connsiteX4" fmla="*/ 5299926 w 5300015"/>
              <a:gd name="connsiteY4" fmla="*/ 2333329 h 4727362"/>
              <a:gd name="connsiteX5" fmla="*/ 4606894 w 5300015"/>
              <a:gd name="connsiteY5" fmla="*/ 1336620 h 4727362"/>
              <a:gd name="connsiteX6" fmla="*/ 4188029 w 5300015"/>
              <a:gd name="connsiteY6" fmla="*/ 1277598 h 4727362"/>
              <a:gd name="connsiteX7" fmla="*/ 4075697 w 5300015"/>
              <a:gd name="connsiteY7" fmla="*/ 1290926 h 4727362"/>
              <a:gd name="connsiteX8" fmla="*/ 3132298 w 5300015"/>
              <a:gd name="connsiteY8" fmla="*/ 1170026 h 4727362"/>
              <a:gd name="connsiteX9" fmla="*/ 2098463 w 5300015"/>
              <a:gd name="connsiteY9" fmla="*/ 399885 h 4727362"/>
              <a:gd name="connsiteX10" fmla="*/ 2096559 w 5300015"/>
              <a:gd name="connsiteY10" fmla="*/ 397981 h 4727362"/>
              <a:gd name="connsiteX11" fmla="*/ 2063240 w 5300015"/>
              <a:gd name="connsiteY11" fmla="*/ 351335 h 4727362"/>
              <a:gd name="connsiteX12" fmla="*/ 2063240 w 5300015"/>
              <a:gd name="connsiteY12" fmla="*/ 351335 h 4727362"/>
              <a:gd name="connsiteX13" fmla="*/ 1652942 w 5300015"/>
              <a:gd name="connsiteY13" fmla="*/ 53369 h 4727362"/>
              <a:gd name="connsiteX14" fmla="*/ 688600 w 5300015"/>
              <a:gd name="connsiteY14" fmla="*/ 285649 h 4727362"/>
              <a:gd name="connsiteX15" fmla="*/ 659089 w 5300015"/>
              <a:gd name="connsiteY15" fmla="*/ 318016 h 4727362"/>
              <a:gd name="connsiteX16" fmla="*/ 652426 w 5300015"/>
              <a:gd name="connsiteY16" fmla="*/ 325632 h 4727362"/>
              <a:gd name="connsiteX17" fmla="*/ 156451 w 5300015"/>
              <a:gd name="connsiteY17" fmla="*/ 1174786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015" h="4727362">
                <a:moveTo>
                  <a:pt x="156451" y="1174786"/>
                </a:moveTo>
                <a:cubicBezTo>
                  <a:pt x="-338571" y="2556089"/>
                  <a:pt x="380163" y="4076379"/>
                  <a:pt x="1761466" y="4571402"/>
                </a:cubicBezTo>
                <a:cubicBezTo>
                  <a:pt x="3141818" y="5065473"/>
                  <a:pt x="4663060" y="4346738"/>
                  <a:pt x="5157131" y="2965435"/>
                </a:cubicBezTo>
                <a:cubicBezTo>
                  <a:pt x="5197113" y="2855006"/>
                  <a:pt x="5228528" y="2742674"/>
                  <a:pt x="5253279" y="2630343"/>
                </a:cubicBezTo>
                <a:cubicBezTo>
                  <a:pt x="5275175" y="2531338"/>
                  <a:pt x="5290406" y="2432333"/>
                  <a:pt x="5299926" y="2333329"/>
                </a:cubicBezTo>
                <a:cubicBezTo>
                  <a:pt x="5305637" y="1899232"/>
                  <a:pt x="5038135" y="1490839"/>
                  <a:pt x="4606894" y="1336620"/>
                </a:cubicBezTo>
                <a:cubicBezTo>
                  <a:pt x="4467907" y="1287118"/>
                  <a:pt x="4326064" y="1268079"/>
                  <a:pt x="4188029" y="1277598"/>
                </a:cubicBezTo>
                <a:cubicBezTo>
                  <a:pt x="4150902" y="1283310"/>
                  <a:pt x="4113775" y="1287118"/>
                  <a:pt x="4075697" y="1290926"/>
                </a:cubicBezTo>
                <a:cubicBezTo>
                  <a:pt x="3765356" y="1319485"/>
                  <a:pt x="3444543" y="1282358"/>
                  <a:pt x="3132298" y="1170026"/>
                </a:cubicBezTo>
                <a:cubicBezTo>
                  <a:pt x="2702961" y="1015807"/>
                  <a:pt x="2349782" y="742593"/>
                  <a:pt x="2098463" y="399885"/>
                </a:cubicBezTo>
                <a:cubicBezTo>
                  <a:pt x="2097511" y="398933"/>
                  <a:pt x="2097511" y="398933"/>
                  <a:pt x="2096559" y="397981"/>
                </a:cubicBezTo>
                <a:cubicBezTo>
                  <a:pt x="2085135" y="382750"/>
                  <a:pt x="2073711" y="367518"/>
                  <a:pt x="2063240" y="351335"/>
                </a:cubicBezTo>
                <a:cubicBezTo>
                  <a:pt x="2063240" y="351335"/>
                  <a:pt x="2063240" y="351335"/>
                  <a:pt x="2063240" y="351335"/>
                </a:cubicBezTo>
                <a:cubicBezTo>
                  <a:pt x="1961379" y="219012"/>
                  <a:pt x="1821440" y="113343"/>
                  <a:pt x="1652942" y="53369"/>
                </a:cubicBezTo>
                <a:cubicBezTo>
                  <a:pt x="1303571" y="-72290"/>
                  <a:pt x="927544" y="31474"/>
                  <a:pt x="688600" y="285649"/>
                </a:cubicBezTo>
                <a:cubicBezTo>
                  <a:pt x="679081" y="296121"/>
                  <a:pt x="668609" y="307544"/>
                  <a:pt x="659089" y="318016"/>
                </a:cubicBezTo>
                <a:cubicBezTo>
                  <a:pt x="657185" y="320872"/>
                  <a:pt x="654329" y="322776"/>
                  <a:pt x="652426" y="325632"/>
                </a:cubicBezTo>
                <a:cubicBezTo>
                  <a:pt x="441089" y="567431"/>
                  <a:pt x="270687" y="853021"/>
                  <a:pt x="156451" y="1174786"/>
                </a:cubicBezTo>
                <a:close/>
              </a:path>
            </a:pathLst>
          </a:custGeom>
          <a:blipFill dpi="0" rotWithShape="1">
            <a:blip r:embed="rId2">
              <a:extLst>
                <a:ext uri="{BEBA8EAE-BF5A-486C-A8C5-ECC9F3942E4B}">
                  <a14:imgProps xmlns:a14="http://schemas.microsoft.com/office/drawing/2010/main">
                    <a14:imgLayer r:embed="rId3">
                      <a14:imgEffect>
                        <a14:colorTemperature colorTemp="8577"/>
                      </a14:imgEffect>
                      <a14:imgEffect>
                        <a14:saturation sat="65000"/>
                      </a14:imgEffect>
                      <a14:imgEffect>
                        <a14:brightnessContrast bright="-17000"/>
                      </a14:imgEffect>
                    </a14:imgLayer>
                  </a14:imgProps>
                </a:ext>
                <a:ext uri="{28A0092B-C50C-407E-A947-70E740481C1C}">
                  <a14:useLocalDpi xmlns:a14="http://schemas.microsoft.com/office/drawing/2010/main"/>
                </a:ext>
              </a:extLst>
            </a:blip>
            <a:srcRect/>
            <a:stretch>
              <a:fillRect t="11297"/>
            </a:stretch>
          </a:blipFill>
          <a:ln w="19050" cap="flat">
            <a:noFill/>
            <a:prstDash val="solid"/>
            <a:miter/>
          </a:ln>
        </p:spPr>
        <p:txBody>
          <a:bodyPr rtlCol="0" anchor="ctr"/>
          <a:lstStyle/>
          <a:p>
            <a:endParaRPr lang="de-DE" dirty="0"/>
          </a:p>
        </p:txBody>
      </p:sp>
      <p:sp>
        <p:nvSpPr>
          <p:cNvPr id="6" name="Titel 1">
            <a:extLst>
              <a:ext uri="{FF2B5EF4-FFF2-40B4-BE49-F238E27FC236}">
                <a16:creationId xmlns:a16="http://schemas.microsoft.com/office/drawing/2014/main" id="{150E2FF7-7ED7-E083-18CC-F942FE7727BB}"/>
              </a:ext>
            </a:extLst>
          </p:cNvPr>
          <p:cNvSpPr txBox="1">
            <a:spLocks/>
          </p:cNvSpPr>
          <p:nvPr/>
        </p:nvSpPr>
        <p:spPr>
          <a:xfrm>
            <a:off x="326615" y="5273135"/>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Sibel</a:t>
            </a:r>
          </a:p>
        </p:txBody>
      </p:sp>
      <p:sp>
        <p:nvSpPr>
          <p:cNvPr id="10" name="Freeform 3">
            <a:extLst>
              <a:ext uri="{FF2B5EF4-FFF2-40B4-BE49-F238E27FC236}">
                <a16:creationId xmlns:a16="http://schemas.microsoft.com/office/drawing/2014/main" id="{777F23AC-BF76-1855-5333-D7F9255B1982}"/>
              </a:ext>
            </a:extLst>
          </p:cNvPr>
          <p:cNvSpPr/>
          <p:nvPr/>
        </p:nvSpPr>
        <p:spPr>
          <a:xfrm>
            <a:off x="612177" y="2964937"/>
            <a:ext cx="2073501" cy="2073501"/>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4"/>
            <a:stretch>
              <a:fillRect/>
            </a:stretch>
          </a:blipFill>
        </p:spPr>
        <p:txBody>
          <a:bodyPr/>
          <a:lstStyle/>
          <a:p>
            <a:endParaRPr lang="de-DE" sz="1200"/>
          </a:p>
        </p:txBody>
      </p:sp>
      <p:pic>
        <p:nvPicPr>
          <p:cNvPr id="12" name="Grafik 11">
            <a:extLst>
              <a:ext uri="{FF2B5EF4-FFF2-40B4-BE49-F238E27FC236}">
                <a16:creationId xmlns:a16="http://schemas.microsoft.com/office/drawing/2014/main" id="{1D5BAFB8-B167-7114-FB51-85B543BA02AA}"/>
              </a:ext>
            </a:extLst>
          </p:cNvPr>
          <p:cNvPicPr>
            <a:picLocks noChangeAspect="1"/>
          </p:cNvPicPr>
          <p:nvPr/>
        </p:nvPicPr>
        <p:blipFill>
          <a:blip r:embed="rId5"/>
          <a:stretch>
            <a:fillRect/>
          </a:stretch>
        </p:blipFill>
        <p:spPr>
          <a:xfrm>
            <a:off x="1195669" y="1504202"/>
            <a:ext cx="906513" cy="90651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F820A908-1BA8-E7B3-9B98-6F43C171AD13}"/>
              </a:ext>
            </a:extLst>
          </p:cNvPr>
          <p:cNvSpPr txBox="1">
            <a:spLocks/>
          </p:cNvSpPr>
          <p:nvPr/>
        </p:nvSpPr>
        <p:spPr>
          <a:xfrm>
            <a:off x="4778280" y="5708274"/>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Hannah</a:t>
            </a:r>
          </a:p>
        </p:txBody>
      </p:sp>
      <p:sp>
        <p:nvSpPr>
          <p:cNvPr id="12" name="Freeform 9">
            <a:extLst>
              <a:ext uri="{FF2B5EF4-FFF2-40B4-BE49-F238E27FC236}">
                <a16:creationId xmlns:a16="http://schemas.microsoft.com/office/drawing/2014/main" id="{A98E906F-0C72-8B80-3702-6C13A772994C}"/>
              </a:ext>
            </a:extLst>
          </p:cNvPr>
          <p:cNvSpPr/>
          <p:nvPr/>
        </p:nvSpPr>
        <p:spPr>
          <a:xfrm>
            <a:off x="5040251" y="3378079"/>
            <a:ext cx="2111497" cy="2111497"/>
          </a:xfrm>
          <a:custGeom>
            <a:avLst/>
            <a:gdLst/>
            <a:ahLst/>
            <a:cxnLst/>
            <a:rect l="l" t="t" r="r" b="b"/>
            <a:pathLst>
              <a:path w="5778062" h="5778062">
                <a:moveTo>
                  <a:pt x="0" y="0"/>
                </a:moveTo>
                <a:lnTo>
                  <a:pt x="5778062" y="0"/>
                </a:lnTo>
                <a:lnTo>
                  <a:pt x="5778062" y="5778063"/>
                </a:lnTo>
                <a:lnTo>
                  <a:pt x="0" y="5778063"/>
                </a:lnTo>
                <a:lnTo>
                  <a:pt x="0" y="0"/>
                </a:lnTo>
                <a:close/>
              </a:path>
            </a:pathLst>
          </a:custGeom>
          <a:blipFill>
            <a:blip r:embed="rId2"/>
            <a:stretch>
              <a:fillRect/>
            </a:stretch>
          </a:blipFill>
        </p:spPr>
        <p:txBody>
          <a:bodyPr/>
          <a:lstStyle/>
          <a:p>
            <a:endParaRPr lang="de-DE" sz="1200"/>
          </a:p>
        </p:txBody>
      </p:sp>
      <p:pic>
        <p:nvPicPr>
          <p:cNvPr id="13" name="Grafik 12">
            <a:extLst>
              <a:ext uri="{FF2B5EF4-FFF2-40B4-BE49-F238E27FC236}">
                <a16:creationId xmlns:a16="http://schemas.microsoft.com/office/drawing/2014/main" id="{4C8E40B3-1806-1E6E-7270-00D778A6DEAA}"/>
              </a:ext>
            </a:extLst>
          </p:cNvPr>
          <p:cNvPicPr>
            <a:picLocks noChangeAspect="1"/>
          </p:cNvPicPr>
          <p:nvPr/>
        </p:nvPicPr>
        <p:blipFill>
          <a:blip r:embed="rId3"/>
          <a:stretch>
            <a:fillRect/>
          </a:stretch>
        </p:blipFill>
        <p:spPr>
          <a:xfrm>
            <a:off x="5642742" y="1879072"/>
            <a:ext cx="906513" cy="951839"/>
          </a:xfrm>
          <a:prstGeom prst="rect">
            <a:avLst/>
          </a:prstGeom>
        </p:spPr>
      </p:pic>
      <p:sp>
        <p:nvSpPr>
          <p:cNvPr id="16" name="Grafik 14">
            <a:extLst>
              <a:ext uri="{FF2B5EF4-FFF2-40B4-BE49-F238E27FC236}">
                <a16:creationId xmlns:a16="http://schemas.microsoft.com/office/drawing/2014/main" id="{B4F99B88-1E5E-C8EA-14BE-A35910A9C11D}"/>
              </a:ext>
            </a:extLst>
          </p:cNvPr>
          <p:cNvSpPr/>
          <p:nvPr/>
        </p:nvSpPr>
        <p:spPr>
          <a:xfrm>
            <a:off x="6958322" y="-764147"/>
            <a:ext cx="7563542" cy="5466085"/>
          </a:xfrm>
          <a:custGeom>
            <a:avLst/>
            <a:gdLst>
              <a:gd name="connsiteX0" fmla="*/ 44 w 6741635"/>
              <a:gd name="connsiteY0" fmla="*/ 2593934 h 4872102"/>
              <a:gd name="connsiteX1" fmla="*/ 183112 w 6741635"/>
              <a:gd name="connsiteY1" fmla="*/ 1670108 h 4872102"/>
              <a:gd name="connsiteX2" fmla="*/ 659574 w 6741635"/>
              <a:gd name="connsiteY2" fmla="*/ 935412 h 4872102"/>
              <a:gd name="connsiteX3" fmla="*/ 2056224 w 6741635"/>
              <a:gd name="connsiteY3" fmla="*/ 331652 h 4872102"/>
              <a:gd name="connsiteX4" fmla="*/ 3149781 w 6741635"/>
              <a:gd name="connsiteY4" fmla="*/ 478349 h 4872102"/>
              <a:gd name="connsiteX5" fmla="*/ 4244551 w 6741635"/>
              <a:gd name="connsiteY5" fmla="*/ 515932 h 4872102"/>
              <a:gd name="connsiteX6" fmla="*/ 5587857 w 6741635"/>
              <a:gd name="connsiteY6" fmla="*/ 22498 h 4872102"/>
              <a:gd name="connsiteX7" fmla="*/ 6275270 w 6741635"/>
              <a:gd name="connsiteY7" fmla="*/ 113426 h 4872102"/>
              <a:gd name="connsiteX8" fmla="*/ 6558965 w 6741635"/>
              <a:gd name="connsiteY8" fmla="*/ 369236 h 4872102"/>
              <a:gd name="connsiteX9" fmla="*/ 6723847 w 6741635"/>
              <a:gd name="connsiteY9" fmla="*/ 759619 h 4872102"/>
              <a:gd name="connsiteX10" fmla="*/ 6704450 w 6741635"/>
              <a:gd name="connsiteY10" fmla="*/ 1259115 h 4872102"/>
              <a:gd name="connsiteX11" fmla="*/ 6514107 w 6741635"/>
              <a:gd name="connsiteY11" fmla="*/ 1697993 h 4872102"/>
              <a:gd name="connsiteX12" fmla="*/ 5912772 w 6741635"/>
              <a:gd name="connsiteY12" fmla="*/ 2349036 h 4872102"/>
              <a:gd name="connsiteX13" fmla="*/ 4421557 w 6741635"/>
              <a:gd name="connsiteY13" fmla="*/ 3771145 h 4872102"/>
              <a:gd name="connsiteX14" fmla="*/ 2748487 w 6741635"/>
              <a:gd name="connsiteY14" fmla="*/ 4776200 h 4872102"/>
              <a:gd name="connsiteX15" fmla="*/ 940843 w 6741635"/>
              <a:gd name="connsiteY15" fmla="*/ 4516753 h 4872102"/>
              <a:gd name="connsiteX16" fmla="*/ 263129 w 6741635"/>
              <a:gd name="connsiteY16" fmla="*/ 3719013 h 4872102"/>
              <a:gd name="connsiteX17" fmla="*/ 44 w 6741635"/>
              <a:gd name="connsiteY17" fmla="*/ 2593934 h 487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41635" h="4872102">
                <a:moveTo>
                  <a:pt x="44" y="2593934"/>
                </a:moveTo>
                <a:cubicBezTo>
                  <a:pt x="1257" y="2272656"/>
                  <a:pt x="66725" y="1953803"/>
                  <a:pt x="183112" y="1670108"/>
                </a:cubicBezTo>
                <a:cubicBezTo>
                  <a:pt x="298287" y="1385202"/>
                  <a:pt x="464382" y="1135453"/>
                  <a:pt x="659574" y="935412"/>
                </a:cubicBezTo>
                <a:cubicBezTo>
                  <a:pt x="1051169" y="535330"/>
                  <a:pt x="1556727" y="341351"/>
                  <a:pt x="2056224" y="331652"/>
                </a:cubicBezTo>
                <a:cubicBezTo>
                  <a:pt x="2422359" y="324378"/>
                  <a:pt x="2786070" y="410456"/>
                  <a:pt x="3149781" y="478349"/>
                </a:cubicBezTo>
                <a:cubicBezTo>
                  <a:pt x="3512280" y="546242"/>
                  <a:pt x="3883265" y="595949"/>
                  <a:pt x="4244551" y="515932"/>
                </a:cubicBezTo>
                <a:cubicBezTo>
                  <a:pt x="4704039" y="414093"/>
                  <a:pt x="5125944" y="108576"/>
                  <a:pt x="5587857" y="22498"/>
                </a:cubicBezTo>
                <a:cubicBezTo>
                  <a:pt x="5818207" y="-21147"/>
                  <a:pt x="6061894" y="-6599"/>
                  <a:pt x="6275270" y="113426"/>
                </a:cubicBezTo>
                <a:cubicBezTo>
                  <a:pt x="6381959" y="174044"/>
                  <a:pt x="6480161" y="260122"/>
                  <a:pt x="6558965" y="369236"/>
                </a:cubicBezTo>
                <a:cubicBezTo>
                  <a:pt x="6637769" y="479561"/>
                  <a:pt x="6697175" y="614134"/>
                  <a:pt x="6723847" y="759619"/>
                </a:cubicBezTo>
                <a:cubicBezTo>
                  <a:pt x="6754157" y="923289"/>
                  <a:pt x="6744458" y="1097870"/>
                  <a:pt x="6704450" y="1259115"/>
                </a:cubicBezTo>
                <a:cubicBezTo>
                  <a:pt x="6664441" y="1420360"/>
                  <a:pt x="6596548" y="1568269"/>
                  <a:pt x="6514107" y="1697993"/>
                </a:cubicBezTo>
                <a:cubicBezTo>
                  <a:pt x="6348013" y="1959865"/>
                  <a:pt x="6126149" y="2151419"/>
                  <a:pt x="5912772" y="2349036"/>
                </a:cubicBezTo>
                <a:cubicBezTo>
                  <a:pt x="5409639" y="2813373"/>
                  <a:pt x="4933177" y="3324993"/>
                  <a:pt x="4421557" y="3771145"/>
                </a:cubicBezTo>
                <a:cubicBezTo>
                  <a:pt x="3909937" y="4217298"/>
                  <a:pt x="3352247" y="4601619"/>
                  <a:pt x="2748487" y="4776200"/>
                </a:cubicBezTo>
                <a:cubicBezTo>
                  <a:pt x="2143514" y="4950781"/>
                  <a:pt x="1483985" y="4899862"/>
                  <a:pt x="940843" y="4516753"/>
                </a:cubicBezTo>
                <a:cubicBezTo>
                  <a:pt x="670485" y="4325198"/>
                  <a:pt x="431648" y="4052415"/>
                  <a:pt x="263129" y="3719013"/>
                </a:cubicBezTo>
                <a:cubicBezTo>
                  <a:pt x="94609" y="3385612"/>
                  <a:pt x="-2380" y="2991592"/>
                  <a:pt x="44" y="2593934"/>
                </a:cubicBezTo>
                <a:close/>
              </a:path>
            </a:pathLst>
          </a:custGeom>
          <a:blipFill dpi="0" rotWithShape="1">
            <a:blip r:embed="rId4">
              <a:extLst>
                <a:ext uri="{28A0092B-C50C-407E-A947-70E740481C1C}">
                  <a14:useLocalDpi xmlns:a14="http://schemas.microsoft.com/office/drawing/2010/main"/>
                </a:ext>
              </a:extLst>
            </a:blip>
            <a:srcRect/>
            <a:stretch>
              <a:fillRect l="476" t="9879"/>
            </a:stretch>
          </a:blipFill>
          <a:ln w="19050" cap="flat">
            <a:noFill/>
            <a:prstDash val="solid"/>
            <a:miter/>
          </a:ln>
        </p:spPr>
        <p:txBody>
          <a:bodyPr rtlCol="0" anchor="ctr"/>
          <a:lstStyle/>
          <a:p>
            <a:endParaRPr lang="de-DE"/>
          </a:p>
        </p:txBody>
      </p:sp>
      <p:sp>
        <p:nvSpPr>
          <p:cNvPr id="21" name="Grafik 19">
            <a:extLst>
              <a:ext uri="{FF2B5EF4-FFF2-40B4-BE49-F238E27FC236}">
                <a16:creationId xmlns:a16="http://schemas.microsoft.com/office/drawing/2014/main" id="{CC31F4A1-6348-F328-2FE3-9BE467910CF2}"/>
              </a:ext>
            </a:extLst>
          </p:cNvPr>
          <p:cNvSpPr/>
          <p:nvPr/>
        </p:nvSpPr>
        <p:spPr>
          <a:xfrm>
            <a:off x="-1343747" y="655106"/>
            <a:ext cx="6106740" cy="5445945"/>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dpi="0" rotWithShape="1">
            <a:blip r:embed="rId5">
              <a:extLst>
                <a:ext uri="{BEBA8EAE-BF5A-486C-A8C5-ECC9F3942E4B}">
                  <a14:imgProps xmlns:a14="http://schemas.microsoft.com/office/drawing/2010/main">
                    <a14:imgLayer r:embed="rId6">
                      <a14:imgEffect>
                        <a14:saturation sat="75000"/>
                      </a14:imgEffect>
                      <a14:imgEffect>
                        <a14:brightnessContrast contrast="4000"/>
                      </a14:imgEffect>
                    </a14:imgLayer>
                  </a14:imgProps>
                </a:ext>
                <a:ext uri="{28A0092B-C50C-407E-A947-70E740481C1C}">
                  <a14:useLocalDpi xmlns:a14="http://schemas.microsoft.com/office/drawing/2010/main"/>
                </a:ext>
              </a:extLst>
            </a:blip>
            <a:srcRect/>
            <a:stretch>
              <a:fillRect l="21812"/>
            </a:stretch>
          </a:blipFill>
          <a:ln w="19050" cap="flat">
            <a:noFill/>
            <a:prstDash val="solid"/>
            <a:miter/>
          </a:ln>
        </p:spPr>
        <p:txBody>
          <a:bodyPr rtlCol="0" anchor="ctr"/>
          <a:lstStyle/>
          <a:p>
            <a:endParaRPr lang="de-DE"/>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rafik 11">
            <a:extLst>
              <a:ext uri="{FF2B5EF4-FFF2-40B4-BE49-F238E27FC236}">
                <a16:creationId xmlns:a16="http://schemas.microsoft.com/office/drawing/2014/main" id="{28003C9F-DDCA-ABBE-7584-271278526BA4}"/>
              </a:ext>
            </a:extLst>
          </p:cNvPr>
          <p:cNvSpPr/>
          <p:nvPr/>
        </p:nvSpPr>
        <p:spPr>
          <a:xfrm>
            <a:off x="-536070" y="571080"/>
            <a:ext cx="8345685" cy="7442620"/>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a:blip r:embed="rId2">
              <a:extLst>
                <a:ext uri="{BEBA8EAE-BF5A-486C-A8C5-ECC9F3942E4B}">
                  <a14:imgProps xmlns:a14="http://schemas.microsoft.com/office/drawing/2010/main">
                    <a14:imgLayer r:embed="rId3">
                      <a14:imgEffect>
                        <a14:brightnessContrast bright="-9000" contrast="-8000"/>
                      </a14:imgEffect>
                    </a14:imgLayer>
                  </a14:imgProps>
                </a:ext>
                <a:ext uri="{28A0092B-C50C-407E-A947-70E740481C1C}">
                  <a14:useLocalDpi xmlns:a14="http://schemas.microsoft.com/office/drawing/2010/main"/>
                </a:ext>
              </a:extLst>
            </a:blip>
            <a:stretch>
              <a:fillRect l="6423" r="1" b="9314"/>
            </a:stretch>
          </a:blipFill>
          <a:ln w="19050" cap="flat">
            <a:noFill/>
            <a:prstDash val="solid"/>
            <a:miter/>
          </a:ln>
        </p:spPr>
        <p:txBody>
          <a:bodyPr rtlCol="0" anchor="ctr"/>
          <a:lstStyle/>
          <a:p>
            <a:endParaRPr lang="de-DE" dirty="0"/>
          </a:p>
        </p:txBody>
      </p:sp>
      <p:sp>
        <p:nvSpPr>
          <p:cNvPr id="5" name="Titel 1">
            <a:extLst>
              <a:ext uri="{FF2B5EF4-FFF2-40B4-BE49-F238E27FC236}">
                <a16:creationId xmlns:a16="http://schemas.microsoft.com/office/drawing/2014/main" id="{17E364AE-F6EE-94F6-5494-494158739615}"/>
              </a:ext>
            </a:extLst>
          </p:cNvPr>
          <p:cNvSpPr txBox="1">
            <a:spLocks/>
          </p:cNvSpPr>
          <p:nvPr/>
        </p:nvSpPr>
        <p:spPr>
          <a:xfrm>
            <a:off x="8657492" y="5121276"/>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Kerim</a:t>
            </a:r>
          </a:p>
        </p:txBody>
      </p:sp>
      <p:sp>
        <p:nvSpPr>
          <p:cNvPr id="6" name="Freeform 3">
            <a:extLst>
              <a:ext uri="{FF2B5EF4-FFF2-40B4-BE49-F238E27FC236}">
                <a16:creationId xmlns:a16="http://schemas.microsoft.com/office/drawing/2014/main" id="{7CE9A2E9-3CF8-1A95-7787-D1C897FFD651}"/>
              </a:ext>
            </a:extLst>
          </p:cNvPr>
          <p:cNvSpPr/>
          <p:nvPr/>
        </p:nvSpPr>
        <p:spPr>
          <a:xfrm>
            <a:off x="8924054" y="2753445"/>
            <a:ext cx="2111497" cy="2111497"/>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4"/>
            <a:stretch>
              <a:fillRect/>
            </a:stretch>
          </a:blipFill>
        </p:spPr>
        <p:txBody>
          <a:bodyPr/>
          <a:lstStyle/>
          <a:p>
            <a:endParaRPr lang="de-DE" sz="1200"/>
          </a:p>
        </p:txBody>
      </p:sp>
      <p:pic>
        <p:nvPicPr>
          <p:cNvPr id="7" name="Grafik 6">
            <a:extLst>
              <a:ext uri="{FF2B5EF4-FFF2-40B4-BE49-F238E27FC236}">
                <a16:creationId xmlns:a16="http://schemas.microsoft.com/office/drawing/2014/main" id="{3AF4451C-F3F0-8529-F2E1-BC4DFC1E301E}"/>
              </a:ext>
            </a:extLst>
          </p:cNvPr>
          <p:cNvPicPr>
            <a:picLocks noChangeAspect="1"/>
          </p:cNvPicPr>
          <p:nvPr/>
        </p:nvPicPr>
        <p:blipFill>
          <a:blip r:embed="rId5"/>
          <a:stretch>
            <a:fillRect/>
          </a:stretch>
        </p:blipFill>
        <p:spPr>
          <a:xfrm>
            <a:off x="9526545" y="1423061"/>
            <a:ext cx="906513" cy="95183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0E125108-4F66-0A5B-7223-0F164504A1B4}"/>
              </a:ext>
            </a:extLst>
          </p:cNvPr>
          <p:cNvSpPr txBox="1">
            <a:spLocks/>
          </p:cNvSpPr>
          <p:nvPr/>
        </p:nvSpPr>
        <p:spPr>
          <a:xfrm>
            <a:off x="307880" y="4899829"/>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Hannah</a:t>
            </a:r>
          </a:p>
        </p:txBody>
      </p:sp>
      <p:sp>
        <p:nvSpPr>
          <p:cNvPr id="7" name="Freeform 9">
            <a:extLst>
              <a:ext uri="{FF2B5EF4-FFF2-40B4-BE49-F238E27FC236}">
                <a16:creationId xmlns:a16="http://schemas.microsoft.com/office/drawing/2014/main" id="{426E563B-4E02-CE37-58F9-FB6ACD80E2FF}"/>
              </a:ext>
            </a:extLst>
          </p:cNvPr>
          <p:cNvSpPr/>
          <p:nvPr/>
        </p:nvSpPr>
        <p:spPr>
          <a:xfrm>
            <a:off x="569851" y="2569634"/>
            <a:ext cx="2111497" cy="2111497"/>
          </a:xfrm>
          <a:custGeom>
            <a:avLst/>
            <a:gdLst/>
            <a:ahLst/>
            <a:cxnLst/>
            <a:rect l="l" t="t" r="r" b="b"/>
            <a:pathLst>
              <a:path w="5778062" h="5778062">
                <a:moveTo>
                  <a:pt x="0" y="0"/>
                </a:moveTo>
                <a:lnTo>
                  <a:pt x="5778062" y="0"/>
                </a:lnTo>
                <a:lnTo>
                  <a:pt x="5778062" y="5778063"/>
                </a:lnTo>
                <a:lnTo>
                  <a:pt x="0" y="5778063"/>
                </a:lnTo>
                <a:lnTo>
                  <a:pt x="0" y="0"/>
                </a:lnTo>
                <a:close/>
              </a:path>
            </a:pathLst>
          </a:custGeom>
          <a:blipFill>
            <a:blip r:embed="rId2"/>
            <a:stretch>
              <a:fillRect/>
            </a:stretch>
          </a:blipFill>
        </p:spPr>
        <p:txBody>
          <a:bodyPr/>
          <a:lstStyle/>
          <a:p>
            <a:endParaRPr lang="de-DE" sz="1200"/>
          </a:p>
        </p:txBody>
      </p:sp>
      <p:pic>
        <p:nvPicPr>
          <p:cNvPr id="9" name="Grafik 8">
            <a:extLst>
              <a:ext uri="{FF2B5EF4-FFF2-40B4-BE49-F238E27FC236}">
                <a16:creationId xmlns:a16="http://schemas.microsoft.com/office/drawing/2014/main" id="{3C40578B-CA76-30B1-4A78-3BA3A3BE7546}"/>
              </a:ext>
            </a:extLst>
          </p:cNvPr>
          <p:cNvPicPr>
            <a:picLocks noChangeAspect="1"/>
          </p:cNvPicPr>
          <p:nvPr/>
        </p:nvPicPr>
        <p:blipFill>
          <a:blip r:embed="rId3"/>
          <a:stretch>
            <a:fillRect/>
          </a:stretch>
        </p:blipFill>
        <p:spPr>
          <a:xfrm>
            <a:off x="1112810" y="994587"/>
            <a:ext cx="1071590" cy="1018011"/>
          </a:xfrm>
          <a:prstGeom prst="rect">
            <a:avLst/>
          </a:prstGeom>
        </p:spPr>
      </p:pic>
      <p:sp>
        <p:nvSpPr>
          <p:cNvPr id="12" name="Grafik 10">
            <a:extLst>
              <a:ext uri="{FF2B5EF4-FFF2-40B4-BE49-F238E27FC236}">
                <a16:creationId xmlns:a16="http://schemas.microsoft.com/office/drawing/2014/main" id="{22AFA903-09B9-DDAF-C0AA-96D073D81013}"/>
              </a:ext>
            </a:extLst>
          </p:cNvPr>
          <p:cNvSpPr/>
          <p:nvPr/>
        </p:nvSpPr>
        <p:spPr>
          <a:xfrm>
            <a:off x="3721100" y="696175"/>
            <a:ext cx="9626600" cy="6957032"/>
          </a:xfrm>
          <a:custGeom>
            <a:avLst/>
            <a:gdLst>
              <a:gd name="connsiteX0" fmla="*/ 35 w 5293608"/>
              <a:gd name="connsiteY0" fmla="*/ 2036786 h 3825629"/>
              <a:gd name="connsiteX1" fmla="*/ 143782 w 5293608"/>
              <a:gd name="connsiteY1" fmla="*/ 1311388 h 3825629"/>
              <a:gd name="connsiteX2" fmla="*/ 517905 w 5293608"/>
              <a:gd name="connsiteY2" fmla="*/ 734496 h 3825629"/>
              <a:gd name="connsiteX3" fmla="*/ 1614570 w 5293608"/>
              <a:gd name="connsiteY3" fmla="*/ 260417 h 3825629"/>
              <a:gd name="connsiteX4" fmla="*/ 2473244 w 5293608"/>
              <a:gd name="connsiteY4" fmla="*/ 375605 h 3825629"/>
              <a:gd name="connsiteX5" fmla="*/ 3332869 w 5293608"/>
              <a:gd name="connsiteY5" fmla="*/ 405116 h 3825629"/>
              <a:gd name="connsiteX6" fmla="*/ 4387648 w 5293608"/>
              <a:gd name="connsiteY6" fmla="*/ 17666 h 3825629"/>
              <a:gd name="connsiteX7" fmla="*/ 4927413 w 5293608"/>
              <a:gd name="connsiteY7" fmla="*/ 89063 h 3825629"/>
              <a:gd name="connsiteX8" fmla="*/ 5150174 w 5293608"/>
              <a:gd name="connsiteY8" fmla="*/ 289928 h 3825629"/>
              <a:gd name="connsiteX9" fmla="*/ 5279641 w 5293608"/>
              <a:gd name="connsiteY9" fmla="*/ 596461 h 3825629"/>
              <a:gd name="connsiteX10" fmla="*/ 5264409 w 5293608"/>
              <a:gd name="connsiteY10" fmla="*/ 988671 h 3825629"/>
              <a:gd name="connsiteX11" fmla="*/ 5114951 w 5293608"/>
              <a:gd name="connsiteY11" fmla="*/ 1333283 h 3825629"/>
              <a:gd name="connsiteX12" fmla="*/ 4642775 w 5293608"/>
              <a:gd name="connsiteY12" fmla="*/ 1844489 h 3825629"/>
              <a:gd name="connsiteX13" fmla="*/ 3471856 w 5293608"/>
              <a:gd name="connsiteY13" fmla="*/ 2961146 h 3825629"/>
              <a:gd name="connsiteX14" fmla="*/ 2158143 w 5293608"/>
              <a:gd name="connsiteY14" fmla="*/ 3750326 h 3825629"/>
              <a:gd name="connsiteX15" fmla="*/ 738761 w 5293608"/>
              <a:gd name="connsiteY15" fmla="*/ 3546605 h 3825629"/>
              <a:gd name="connsiteX16" fmla="*/ 206612 w 5293608"/>
              <a:gd name="connsiteY16" fmla="*/ 2920211 h 3825629"/>
              <a:gd name="connsiteX17" fmla="*/ 35 w 5293608"/>
              <a:gd name="connsiteY17" fmla="*/ 2036786 h 382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93608" h="3825629">
                <a:moveTo>
                  <a:pt x="35" y="2036786"/>
                </a:moveTo>
                <a:cubicBezTo>
                  <a:pt x="987" y="1784515"/>
                  <a:pt x="52393" y="1534148"/>
                  <a:pt x="143782" y="1311388"/>
                </a:cubicBezTo>
                <a:cubicBezTo>
                  <a:pt x="234219" y="1087676"/>
                  <a:pt x="364638" y="891571"/>
                  <a:pt x="517905" y="734496"/>
                </a:cubicBezTo>
                <a:cubicBezTo>
                  <a:pt x="825390" y="420347"/>
                  <a:pt x="1222360" y="268033"/>
                  <a:pt x="1614570" y="260417"/>
                </a:cubicBezTo>
                <a:cubicBezTo>
                  <a:pt x="1902064" y="254705"/>
                  <a:pt x="2187654" y="322295"/>
                  <a:pt x="2473244" y="375605"/>
                </a:cubicBezTo>
                <a:cubicBezTo>
                  <a:pt x="2757882" y="428915"/>
                  <a:pt x="3049183" y="467946"/>
                  <a:pt x="3332869" y="405116"/>
                </a:cubicBezTo>
                <a:cubicBezTo>
                  <a:pt x="3693665" y="325151"/>
                  <a:pt x="4024949" y="85255"/>
                  <a:pt x="4387648" y="17666"/>
                </a:cubicBezTo>
                <a:cubicBezTo>
                  <a:pt x="4568522" y="-16605"/>
                  <a:pt x="4759867" y="-5182"/>
                  <a:pt x="4927413" y="89063"/>
                </a:cubicBezTo>
                <a:cubicBezTo>
                  <a:pt x="5011186" y="136661"/>
                  <a:pt x="5088296" y="204251"/>
                  <a:pt x="5150174" y="289928"/>
                </a:cubicBezTo>
                <a:cubicBezTo>
                  <a:pt x="5212051" y="376557"/>
                  <a:pt x="5258697" y="482225"/>
                  <a:pt x="5279641" y="596461"/>
                </a:cubicBezTo>
                <a:cubicBezTo>
                  <a:pt x="5303440" y="724977"/>
                  <a:pt x="5295824" y="862060"/>
                  <a:pt x="5264409" y="988671"/>
                </a:cubicBezTo>
                <a:cubicBezTo>
                  <a:pt x="5232994" y="1115283"/>
                  <a:pt x="5179684" y="1231423"/>
                  <a:pt x="5114951" y="1333283"/>
                </a:cubicBezTo>
                <a:cubicBezTo>
                  <a:pt x="4984531" y="1538908"/>
                  <a:pt x="4810321" y="1689319"/>
                  <a:pt x="4642775" y="1844489"/>
                </a:cubicBezTo>
                <a:cubicBezTo>
                  <a:pt x="4247709" y="2209092"/>
                  <a:pt x="3873586" y="2610822"/>
                  <a:pt x="3471856" y="2961146"/>
                </a:cubicBezTo>
                <a:cubicBezTo>
                  <a:pt x="3070127" y="3311469"/>
                  <a:pt x="2632222" y="3613243"/>
                  <a:pt x="2158143" y="3750326"/>
                </a:cubicBezTo>
                <a:cubicBezTo>
                  <a:pt x="1683111" y="3887409"/>
                  <a:pt x="1165242" y="3847426"/>
                  <a:pt x="738761" y="3546605"/>
                </a:cubicBezTo>
                <a:cubicBezTo>
                  <a:pt x="526472" y="3396194"/>
                  <a:pt x="338935" y="3182002"/>
                  <a:pt x="206612" y="2920211"/>
                </a:cubicBezTo>
                <a:cubicBezTo>
                  <a:pt x="74288" y="2658420"/>
                  <a:pt x="-1869" y="2349031"/>
                  <a:pt x="35" y="2036786"/>
                </a:cubicBezTo>
                <a:close/>
              </a:path>
            </a:pathLst>
          </a:custGeom>
          <a:blipFill>
            <a:blip r:embed="rId4">
              <a:extLst>
                <a:ext uri="{BEBA8EAE-BF5A-486C-A8C5-ECC9F3942E4B}">
                  <a14:imgProps xmlns:a14="http://schemas.microsoft.com/office/drawing/2010/main">
                    <a14:imgLayer r:embed="rId5">
                      <a14:imgEffect>
                        <a14:colorTemperature colorTemp="8953"/>
                      </a14:imgEffect>
                    </a14:imgLayer>
                  </a14:imgProps>
                </a:ext>
                <a:ext uri="{28A0092B-C50C-407E-A947-70E740481C1C}">
                  <a14:useLocalDpi xmlns:a14="http://schemas.microsoft.com/office/drawing/2010/main"/>
                </a:ext>
              </a:extLst>
            </a:blip>
            <a:stretch>
              <a:fillRect r="12005" b="10950"/>
            </a:stretch>
          </a:blipFill>
          <a:ln w="9509" cap="flat">
            <a:noFill/>
            <a:prstDash val="solid"/>
            <a:miter/>
          </a:ln>
        </p:spPr>
        <p:txBody>
          <a:bodyPr rtlCol="0" anchor="ctr"/>
          <a:lstStyle/>
          <a:p>
            <a:endParaRPr lang="de-DE"/>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2536403" y="3017651"/>
            <a:ext cx="331488" cy="33148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a:ln w="19050" cap="sq">
              <a:solidFill>
                <a:srgbClr val="B20938"/>
              </a:solidFill>
              <a:prstDash val="solid"/>
              <a:miter/>
            </a:ln>
          </p:spPr>
          <p:txBody>
            <a:bodyPr/>
            <a:lstStyle/>
            <a:p>
              <a:endParaRPr lang="de-DE" sz="1200" dirty="0"/>
            </a:p>
          </p:txBody>
        </p:sp>
        <p:sp>
          <p:nvSpPr>
            <p:cNvPr id="6" name="TextBox 6"/>
            <p:cNvSpPr txBox="1"/>
            <p:nvPr/>
          </p:nvSpPr>
          <p:spPr>
            <a:xfrm>
              <a:off x="76200" y="38100"/>
              <a:ext cx="660400" cy="698500"/>
            </a:xfrm>
            <a:prstGeom prst="rect">
              <a:avLst/>
            </a:prstGeom>
          </p:spPr>
          <p:txBody>
            <a:bodyPr lIns="33867" tIns="33867" rIns="33867" bIns="33867" rtlCol="0" anchor="ctr"/>
            <a:lstStyle/>
            <a:p>
              <a:pPr algn="ctr">
                <a:lnSpc>
                  <a:spcPts val="1773"/>
                </a:lnSpc>
                <a:spcBef>
                  <a:spcPct val="0"/>
                </a:spcBef>
              </a:pPr>
              <a:endParaRPr sz="1200"/>
            </a:p>
          </p:txBody>
        </p:sp>
      </p:grpSp>
      <p:sp>
        <p:nvSpPr>
          <p:cNvPr id="3" name="Freeform 3"/>
          <p:cNvSpPr/>
          <p:nvPr/>
        </p:nvSpPr>
        <p:spPr>
          <a:xfrm>
            <a:off x="3981066" y="730048"/>
            <a:ext cx="2481923" cy="2481923"/>
          </a:xfrm>
          <a:custGeom>
            <a:avLst/>
            <a:gdLst/>
            <a:ahLst/>
            <a:cxnLst/>
            <a:rect l="l" t="t" r="r" b="b"/>
            <a:pathLst>
              <a:path w="4860068" h="4860068">
                <a:moveTo>
                  <a:pt x="0" y="0"/>
                </a:moveTo>
                <a:lnTo>
                  <a:pt x="4860068" y="0"/>
                </a:lnTo>
                <a:lnTo>
                  <a:pt x="4860068" y="4860068"/>
                </a:lnTo>
                <a:lnTo>
                  <a:pt x="0" y="4860068"/>
                </a:lnTo>
                <a:lnTo>
                  <a:pt x="0" y="0"/>
                </a:lnTo>
                <a:close/>
              </a:path>
            </a:pathLst>
          </a:custGeom>
          <a:blipFill>
            <a:blip r:embed="rId2"/>
            <a:stretch>
              <a:fillRect/>
            </a:stretch>
          </a:blipFill>
        </p:spPr>
        <p:txBody>
          <a:bodyPr/>
          <a:lstStyle/>
          <a:p>
            <a:endParaRPr lang="de-DE" sz="1200" dirty="0"/>
          </a:p>
        </p:txBody>
      </p:sp>
      <p:grpSp>
        <p:nvGrpSpPr>
          <p:cNvPr id="10" name="Group 10"/>
          <p:cNvGrpSpPr/>
          <p:nvPr/>
        </p:nvGrpSpPr>
        <p:grpSpPr>
          <a:xfrm>
            <a:off x="4004493" y="451153"/>
            <a:ext cx="3865928" cy="2721326"/>
            <a:chOff x="-562658" y="38100"/>
            <a:chExt cx="1299258" cy="914581"/>
          </a:xfrm>
        </p:grpSpPr>
        <p:sp>
          <p:nvSpPr>
            <p:cNvPr id="11" name="Freeform 11"/>
            <p:cNvSpPr/>
            <p:nvPr/>
          </p:nvSpPr>
          <p:spPr>
            <a:xfrm>
              <a:off x="-562658" y="139881"/>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9050" cap="sq">
              <a:solidFill>
                <a:srgbClr val="B20938"/>
              </a:solidFill>
              <a:prstDash val="solid"/>
              <a:miter/>
            </a:ln>
          </p:spPr>
          <p:txBody>
            <a:bodyPr/>
            <a:lstStyle/>
            <a:p>
              <a:endParaRPr lang="de-DE" sz="1200" dirty="0"/>
            </a:p>
          </p:txBody>
        </p:sp>
        <p:sp>
          <p:nvSpPr>
            <p:cNvPr id="12" name="TextBox 12"/>
            <p:cNvSpPr txBox="1"/>
            <p:nvPr/>
          </p:nvSpPr>
          <p:spPr>
            <a:xfrm>
              <a:off x="76200" y="38100"/>
              <a:ext cx="660400" cy="698500"/>
            </a:xfrm>
            <a:prstGeom prst="rect">
              <a:avLst/>
            </a:prstGeom>
          </p:spPr>
          <p:txBody>
            <a:bodyPr lIns="33867" tIns="33867" rIns="33867" bIns="33867" rtlCol="0" anchor="ctr"/>
            <a:lstStyle/>
            <a:p>
              <a:pPr algn="ctr">
                <a:lnSpc>
                  <a:spcPts val="1773"/>
                </a:lnSpc>
                <a:spcBef>
                  <a:spcPct val="0"/>
                </a:spcBef>
              </a:pPr>
              <a:endParaRPr sz="1200"/>
            </a:p>
          </p:txBody>
        </p:sp>
      </p:grpSp>
      <p:sp>
        <p:nvSpPr>
          <p:cNvPr id="16" name="Titel 1">
            <a:extLst>
              <a:ext uri="{FF2B5EF4-FFF2-40B4-BE49-F238E27FC236}">
                <a16:creationId xmlns:a16="http://schemas.microsoft.com/office/drawing/2014/main" id="{C7EF11A6-0CF4-ABED-5A68-50CFD531ED65}"/>
              </a:ext>
            </a:extLst>
          </p:cNvPr>
          <p:cNvSpPr txBox="1">
            <a:spLocks/>
          </p:cNvSpPr>
          <p:nvPr/>
        </p:nvSpPr>
        <p:spPr>
          <a:xfrm>
            <a:off x="330044" y="5121276"/>
            <a:ext cx="2644623" cy="682624"/>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de-DE" sz="4000" b="0" cap="none" dirty="0">
                <a:solidFill>
                  <a:schemeClr val="tx1"/>
                </a:solidFill>
                <a:latin typeface="Helvetica Neue Light" panose="02000403000000020004"/>
                <a:ea typeface="Helvetica Neue" panose="02000503000000020004" pitchFamily="2" charset="0"/>
                <a:cs typeface="Helvetica Neue" panose="02000503000000020004" pitchFamily="2" charset="0"/>
              </a:rPr>
              <a:t>Kerim</a:t>
            </a:r>
          </a:p>
        </p:txBody>
      </p:sp>
      <p:sp>
        <p:nvSpPr>
          <p:cNvPr id="17" name="Freeform 3">
            <a:extLst>
              <a:ext uri="{FF2B5EF4-FFF2-40B4-BE49-F238E27FC236}">
                <a16:creationId xmlns:a16="http://schemas.microsoft.com/office/drawing/2014/main" id="{A923BF6C-0949-A1F1-C8A0-69043184A72E}"/>
              </a:ext>
            </a:extLst>
          </p:cNvPr>
          <p:cNvSpPr/>
          <p:nvPr/>
        </p:nvSpPr>
        <p:spPr>
          <a:xfrm>
            <a:off x="596606" y="2753445"/>
            <a:ext cx="2111497" cy="2111497"/>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3"/>
            <a:stretch>
              <a:fillRect/>
            </a:stretch>
          </a:blipFill>
        </p:spPr>
        <p:txBody>
          <a:bodyPr/>
          <a:lstStyle/>
          <a:p>
            <a:endParaRPr lang="de-DE" sz="1200"/>
          </a:p>
        </p:txBody>
      </p:sp>
      <p:pic>
        <p:nvPicPr>
          <p:cNvPr id="18" name="Grafik 17">
            <a:extLst>
              <a:ext uri="{FF2B5EF4-FFF2-40B4-BE49-F238E27FC236}">
                <a16:creationId xmlns:a16="http://schemas.microsoft.com/office/drawing/2014/main" id="{DBA34EFD-BDD9-D642-7B11-AC43D380C3DD}"/>
              </a:ext>
            </a:extLst>
          </p:cNvPr>
          <p:cNvPicPr>
            <a:picLocks noChangeAspect="1"/>
          </p:cNvPicPr>
          <p:nvPr/>
        </p:nvPicPr>
        <p:blipFill>
          <a:blip r:embed="rId4"/>
          <a:stretch>
            <a:fillRect/>
          </a:stretch>
        </p:blipFill>
        <p:spPr>
          <a:xfrm>
            <a:off x="1199097" y="1423061"/>
            <a:ext cx="906513" cy="951839"/>
          </a:xfrm>
          <a:prstGeom prst="rect">
            <a:avLst/>
          </a:prstGeom>
        </p:spPr>
      </p:pic>
      <p:grpSp>
        <p:nvGrpSpPr>
          <p:cNvPr id="13" name="Group 4">
            <a:extLst>
              <a:ext uri="{FF2B5EF4-FFF2-40B4-BE49-F238E27FC236}">
                <a16:creationId xmlns:a16="http://schemas.microsoft.com/office/drawing/2014/main" id="{CB230D7C-B953-F9A9-48FA-18B35B133B24}"/>
              </a:ext>
            </a:extLst>
          </p:cNvPr>
          <p:cNvGrpSpPr/>
          <p:nvPr/>
        </p:nvGrpSpPr>
        <p:grpSpPr>
          <a:xfrm>
            <a:off x="2950877" y="2254826"/>
            <a:ext cx="778363" cy="778363"/>
            <a:chOff x="0" y="0"/>
            <a:chExt cx="812800" cy="812800"/>
          </a:xfrm>
        </p:grpSpPr>
        <p:sp>
          <p:nvSpPr>
            <p:cNvPr id="15" name="Freeform 5">
              <a:extLst>
                <a:ext uri="{FF2B5EF4-FFF2-40B4-BE49-F238E27FC236}">
                  <a16:creationId xmlns:a16="http://schemas.microsoft.com/office/drawing/2014/main" id="{3B455A95-B8C1-EF4E-A519-BA80F4DA86E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a:ln w="19050" cap="sq">
              <a:solidFill>
                <a:srgbClr val="B20938"/>
              </a:solidFill>
              <a:prstDash val="solid"/>
              <a:miter/>
            </a:ln>
          </p:spPr>
          <p:txBody>
            <a:bodyPr/>
            <a:lstStyle/>
            <a:p>
              <a:endParaRPr lang="de-DE" sz="1200" dirty="0"/>
            </a:p>
          </p:txBody>
        </p:sp>
        <p:sp>
          <p:nvSpPr>
            <p:cNvPr id="19" name="TextBox 6">
              <a:extLst>
                <a:ext uri="{FF2B5EF4-FFF2-40B4-BE49-F238E27FC236}">
                  <a16:creationId xmlns:a16="http://schemas.microsoft.com/office/drawing/2014/main" id="{FE81C3AF-2EAA-C754-DE6B-28605A57132D}"/>
                </a:ext>
              </a:extLst>
            </p:cNvPr>
            <p:cNvSpPr txBox="1"/>
            <p:nvPr/>
          </p:nvSpPr>
          <p:spPr>
            <a:xfrm>
              <a:off x="76200" y="38100"/>
              <a:ext cx="660400" cy="698500"/>
            </a:xfrm>
            <a:prstGeom prst="rect">
              <a:avLst/>
            </a:prstGeom>
          </p:spPr>
          <p:txBody>
            <a:bodyPr lIns="33867" tIns="33867" rIns="33867" bIns="33867" rtlCol="0" anchor="ctr"/>
            <a:lstStyle/>
            <a:p>
              <a:pPr algn="ctr">
                <a:lnSpc>
                  <a:spcPts val="1773"/>
                </a:lnSpc>
                <a:spcBef>
                  <a:spcPct val="0"/>
                </a:spcBef>
              </a:pPr>
              <a:endParaRPr sz="1200"/>
            </a:p>
          </p:txBody>
        </p:sp>
      </p:grpSp>
      <p:sp>
        <p:nvSpPr>
          <p:cNvPr id="23" name="Grafik 21">
            <a:extLst>
              <a:ext uri="{FF2B5EF4-FFF2-40B4-BE49-F238E27FC236}">
                <a16:creationId xmlns:a16="http://schemas.microsoft.com/office/drawing/2014/main" id="{8814C40F-CBE3-9AA3-6703-4640FAF4A81E}"/>
              </a:ext>
            </a:extLst>
          </p:cNvPr>
          <p:cNvSpPr/>
          <p:nvPr/>
        </p:nvSpPr>
        <p:spPr>
          <a:xfrm rot="6629304">
            <a:off x="5031780" y="962694"/>
            <a:ext cx="6997207" cy="6199862"/>
          </a:xfrm>
          <a:custGeom>
            <a:avLst/>
            <a:gdLst>
              <a:gd name="connsiteX0" fmla="*/ 5144516 w 5300966"/>
              <a:gd name="connsiteY0" fmla="*/ 3552577 h 4727362"/>
              <a:gd name="connsiteX1" fmla="*/ 3539501 w 5300966"/>
              <a:gd name="connsiteY1" fmla="*/ 155961 h 4727362"/>
              <a:gd name="connsiteX2" fmla="*/ 142885 w 5300966"/>
              <a:gd name="connsiteY2" fmla="*/ 1761928 h 4727362"/>
              <a:gd name="connsiteX3" fmla="*/ 46736 w 5300966"/>
              <a:gd name="connsiteY3" fmla="*/ 2097021 h 4727362"/>
              <a:gd name="connsiteX4" fmla="*/ 90 w 5300966"/>
              <a:gd name="connsiteY4" fmla="*/ 2394034 h 4727362"/>
              <a:gd name="connsiteX5" fmla="*/ 693121 w 5300966"/>
              <a:gd name="connsiteY5" fmla="*/ 3390743 h 4727362"/>
              <a:gd name="connsiteX6" fmla="*/ 1111986 w 5300966"/>
              <a:gd name="connsiteY6" fmla="*/ 3449765 h 4727362"/>
              <a:gd name="connsiteX7" fmla="*/ 1224319 w 5300966"/>
              <a:gd name="connsiteY7" fmla="*/ 3436437 h 4727362"/>
              <a:gd name="connsiteX8" fmla="*/ 2167717 w 5300966"/>
              <a:gd name="connsiteY8" fmla="*/ 3557337 h 4727362"/>
              <a:gd name="connsiteX9" fmla="*/ 3201553 w 5300966"/>
              <a:gd name="connsiteY9" fmla="*/ 4327478 h 4727362"/>
              <a:gd name="connsiteX10" fmla="*/ 3203457 w 5300966"/>
              <a:gd name="connsiteY10" fmla="*/ 4329382 h 4727362"/>
              <a:gd name="connsiteX11" fmla="*/ 3236776 w 5300966"/>
              <a:gd name="connsiteY11" fmla="*/ 4376028 h 4727362"/>
              <a:gd name="connsiteX12" fmla="*/ 3236776 w 5300966"/>
              <a:gd name="connsiteY12" fmla="*/ 4376028 h 4727362"/>
              <a:gd name="connsiteX13" fmla="*/ 3647073 w 5300966"/>
              <a:gd name="connsiteY13" fmla="*/ 4673994 h 4727362"/>
              <a:gd name="connsiteX14" fmla="*/ 4611415 w 5300966"/>
              <a:gd name="connsiteY14" fmla="*/ 4441714 h 4727362"/>
              <a:gd name="connsiteX15" fmla="*/ 4640926 w 5300966"/>
              <a:gd name="connsiteY15" fmla="*/ 4409347 h 4727362"/>
              <a:gd name="connsiteX16" fmla="*/ 4647590 w 5300966"/>
              <a:gd name="connsiteY16" fmla="*/ 4401731 h 4727362"/>
              <a:gd name="connsiteX17" fmla="*/ 5144516 w 5300966"/>
              <a:gd name="connsiteY17" fmla="*/ 3552577 h 47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0966" h="4727362">
                <a:moveTo>
                  <a:pt x="5144516" y="3552577"/>
                </a:moveTo>
                <a:cubicBezTo>
                  <a:pt x="5639539" y="2171274"/>
                  <a:pt x="4920804" y="650983"/>
                  <a:pt x="3539501" y="155961"/>
                </a:cubicBezTo>
                <a:cubicBezTo>
                  <a:pt x="2159150" y="-338110"/>
                  <a:pt x="637907" y="380625"/>
                  <a:pt x="142885" y="1761928"/>
                </a:cubicBezTo>
                <a:cubicBezTo>
                  <a:pt x="102902" y="1872356"/>
                  <a:pt x="71487" y="1984688"/>
                  <a:pt x="46736" y="2097021"/>
                </a:cubicBezTo>
                <a:cubicBezTo>
                  <a:pt x="24841" y="2196025"/>
                  <a:pt x="9609" y="2295029"/>
                  <a:pt x="90" y="2394034"/>
                </a:cubicBezTo>
                <a:cubicBezTo>
                  <a:pt x="-5622" y="2828131"/>
                  <a:pt x="261880" y="3236524"/>
                  <a:pt x="693121" y="3390743"/>
                </a:cubicBezTo>
                <a:cubicBezTo>
                  <a:pt x="832108" y="3440245"/>
                  <a:pt x="973951" y="3459285"/>
                  <a:pt x="1111986" y="3449765"/>
                </a:cubicBezTo>
                <a:cubicBezTo>
                  <a:pt x="1149113" y="3444053"/>
                  <a:pt x="1186240" y="3440245"/>
                  <a:pt x="1224319" y="3436437"/>
                </a:cubicBezTo>
                <a:cubicBezTo>
                  <a:pt x="1534659" y="3407878"/>
                  <a:pt x="1855472" y="3445005"/>
                  <a:pt x="2167717" y="3557337"/>
                </a:cubicBezTo>
                <a:cubicBezTo>
                  <a:pt x="2597054" y="3711556"/>
                  <a:pt x="2950234" y="3984770"/>
                  <a:pt x="3201553" y="4327478"/>
                </a:cubicBezTo>
                <a:cubicBezTo>
                  <a:pt x="3202505" y="4328430"/>
                  <a:pt x="3202505" y="4328430"/>
                  <a:pt x="3203457" y="4329382"/>
                </a:cubicBezTo>
                <a:cubicBezTo>
                  <a:pt x="3214880" y="4344613"/>
                  <a:pt x="3226304" y="4359845"/>
                  <a:pt x="3236776" y="4376028"/>
                </a:cubicBezTo>
                <a:cubicBezTo>
                  <a:pt x="3236776" y="4376028"/>
                  <a:pt x="3236776" y="4376028"/>
                  <a:pt x="3236776" y="4376028"/>
                </a:cubicBezTo>
                <a:cubicBezTo>
                  <a:pt x="3338636" y="4508352"/>
                  <a:pt x="3478575" y="4614020"/>
                  <a:pt x="3647073" y="4673994"/>
                </a:cubicBezTo>
                <a:cubicBezTo>
                  <a:pt x="3996445" y="4799653"/>
                  <a:pt x="4372472" y="4695889"/>
                  <a:pt x="4611415" y="4441714"/>
                </a:cubicBezTo>
                <a:cubicBezTo>
                  <a:pt x="4620935" y="4431242"/>
                  <a:pt x="4631407" y="4419818"/>
                  <a:pt x="4640926" y="4409347"/>
                </a:cubicBezTo>
                <a:cubicBezTo>
                  <a:pt x="4642830" y="4406491"/>
                  <a:pt x="4645686" y="4404587"/>
                  <a:pt x="4647590" y="4401731"/>
                </a:cubicBezTo>
                <a:cubicBezTo>
                  <a:pt x="4858926" y="4158980"/>
                  <a:pt x="5029328" y="3874342"/>
                  <a:pt x="5144516" y="3552577"/>
                </a:cubicBezTo>
                <a:close/>
              </a:path>
            </a:pathLst>
          </a:custGeom>
          <a:blipFill dpi="0" rotWithShape="0">
            <a:blip r:embed="rId5">
              <a:extLst>
                <a:ext uri="{BEBA8EAE-BF5A-486C-A8C5-ECC9F3942E4B}">
                  <a14:imgProps xmlns:a14="http://schemas.microsoft.com/office/drawing/2010/main">
                    <a14:imgLayer r:embed="rId6">
                      <a14:imgEffect>
                        <a14:brightnessContrast contrast="-60000"/>
                      </a14:imgEffect>
                    </a14:imgLayer>
                  </a14:imgProps>
                </a:ext>
                <a:ext uri="{28A0092B-C50C-407E-A947-70E740481C1C}">
                  <a14:useLocalDpi xmlns:a14="http://schemas.microsoft.com/office/drawing/2010/main"/>
                </a:ext>
              </a:extLst>
            </a:blip>
            <a:srcRect/>
            <a:stretch>
              <a:fillRect/>
            </a:stretch>
          </a:blipFill>
          <a:ln w="19050" cap="flat">
            <a:noFill/>
            <a:prstDash val="solid"/>
            <a:miter/>
          </a:ln>
        </p:spPr>
        <p:txBody>
          <a:bodyPr rtlCol="0" anchor="ctr"/>
          <a:lstStyle/>
          <a:p>
            <a:r>
              <a:rPr lang="de-DE" dirty="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rafik 19">
            <a:extLst>
              <a:ext uri="{FF2B5EF4-FFF2-40B4-BE49-F238E27FC236}">
                <a16:creationId xmlns:a16="http://schemas.microsoft.com/office/drawing/2014/main" id="{1C752360-1D44-5888-4A5D-55771295E198}"/>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a:ext>
              </a:extLst>
            </a:blip>
            <a:srcRect/>
            <a:stretch>
              <a:fillRect l="717" r="717"/>
            </a:stretch>
          </a:blipFill>
          <a:ln w="19050" cap="flat">
            <a:noFill/>
            <a:prstDash val="solid"/>
            <a:miter/>
          </a:ln>
        </p:spPr>
        <p:txBody>
          <a:bodyPr rtlCol="0" anchor="ctr"/>
          <a:lstStyle/>
          <a:p>
            <a:endParaRPr lang="de-DE" dirty="0"/>
          </a:p>
        </p:txBody>
      </p:sp>
      <p:sp>
        <p:nvSpPr>
          <p:cNvPr id="5" name="Freeform 5"/>
          <p:cNvSpPr/>
          <p:nvPr/>
        </p:nvSpPr>
        <p:spPr>
          <a:xfrm>
            <a:off x="771677" y="4064998"/>
            <a:ext cx="2070331" cy="2070331"/>
          </a:xfrm>
          <a:custGeom>
            <a:avLst/>
            <a:gdLst/>
            <a:ahLst/>
            <a:cxnLst/>
            <a:rect l="l" t="t" r="r" b="b"/>
            <a:pathLst>
              <a:path w="3963658" h="3963658">
                <a:moveTo>
                  <a:pt x="0" y="0"/>
                </a:moveTo>
                <a:lnTo>
                  <a:pt x="3963658" y="0"/>
                </a:lnTo>
                <a:lnTo>
                  <a:pt x="3963658" y="3963658"/>
                </a:lnTo>
                <a:lnTo>
                  <a:pt x="0" y="3963658"/>
                </a:lnTo>
                <a:lnTo>
                  <a:pt x="0" y="0"/>
                </a:lnTo>
                <a:close/>
              </a:path>
            </a:pathLst>
          </a:custGeom>
          <a:blipFill>
            <a:blip r:embed="rId3"/>
            <a:stretch>
              <a:fillRect/>
            </a:stretch>
          </a:blipFill>
        </p:spPr>
        <p:txBody>
          <a:bodyPr/>
          <a:lstStyle/>
          <a:p>
            <a:endParaRPr lang="de-DE" sz="1200"/>
          </a:p>
        </p:txBody>
      </p:sp>
      <p:sp>
        <p:nvSpPr>
          <p:cNvPr id="7" name="Freeform 7"/>
          <p:cNvSpPr/>
          <p:nvPr/>
        </p:nvSpPr>
        <p:spPr>
          <a:xfrm>
            <a:off x="3693928" y="4064999"/>
            <a:ext cx="2070331" cy="2070331"/>
          </a:xfrm>
          <a:custGeom>
            <a:avLst/>
            <a:gdLst/>
            <a:ahLst/>
            <a:cxnLst/>
            <a:rect l="l" t="t" r="r" b="b"/>
            <a:pathLst>
              <a:path w="3697940" h="3697940">
                <a:moveTo>
                  <a:pt x="0" y="0"/>
                </a:moveTo>
                <a:lnTo>
                  <a:pt x="3697939" y="0"/>
                </a:lnTo>
                <a:lnTo>
                  <a:pt x="3697939" y="3697939"/>
                </a:lnTo>
                <a:lnTo>
                  <a:pt x="0" y="3697939"/>
                </a:lnTo>
                <a:lnTo>
                  <a:pt x="0" y="0"/>
                </a:lnTo>
                <a:close/>
              </a:path>
            </a:pathLst>
          </a:custGeom>
          <a:blipFill>
            <a:blip r:embed="rId4"/>
            <a:stretch>
              <a:fillRect/>
            </a:stretch>
          </a:blipFill>
        </p:spPr>
        <p:txBody>
          <a:bodyPr/>
          <a:lstStyle/>
          <a:p>
            <a:endParaRPr lang="de-DE" sz="1200"/>
          </a:p>
        </p:txBody>
      </p:sp>
      <p:sp>
        <p:nvSpPr>
          <p:cNvPr id="8" name="Freeform 8"/>
          <p:cNvSpPr/>
          <p:nvPr/>
        </p:nvSpPr>
        <p:spPr>
          <a:xfrm>
            <a:off x="6649741" y="4064999"/>
            <a:ext cx="2111497" cy="2111497"/>
          </a:xfrm>
          <a:custGeom>
            <a:avLst/>
            <a:gdLst/>
            <a:ahLst/>
            <a:cxnLst/>
            <a:rect l="l" t="t" r="r" b="b"/>
            <a:pathLst>
              <a:path w="3719275" h="3719275">
                <a:moveTo>
                  <a:pt x="0" y="0"/>
                </a:moveTo>
                <a:lnTo>
                  <a:pt x="3719275" y="0"/>
                </a:lnTo>
                <a:lnTo>
                  <a:pt x="3719275" y="3719275"/>
                </a:lnTo>
                <a:lnTo>
                  <a:pt x="0" y="3719275"/>
                </a:lnTo>
                <a:lnTo>
                  <a:pt x="0" y="0"/>
                </a:lnTo>
                <a:close/>
              </a:path>
            </a:pathLst>
          </a:custGeom>
          <a:blipFill>
            <a:blip r:embed="rId5"/>
            <a:stretch>
              <a:fillRect/>
            </a:stretch>
          </a:blipFill>
        </p:spPr>
        <p:txBody>
          <a:bodyPr/>
          <a:lstStyle/>
          <a:p>
            <a:endParaRPr lang="de-DE" sz="1200"/>
          </a:p>
        </p:txBody>
      </p:sp>
      <p:sp>
        <p:nvSpPr>
          <p:cNvPr id="14" name="AutoShape 14"/>
          <p:cNvSpPr/>
          <p:nvPr/>
        </p:nvSpPr>
        <p:spPr>
          <a:xfrm flipV="1">
            <a:off x="7674017" y="2659755"/>
            <a:ext cx="219987" cy="1165503"/>
          </a:xfrm>
          <a:prstGeom prst="line">
            <a:avLst/>
          </a:prstGeom>
          <a:ln w="19050" cap="flat">
            <a:solidFill>
              <a:srgbClr val="B20938"/>
            </a:solidFill>
            <a:prstDash val="solid"/>
            <a:headEnd type="none" w="sm" len="sm"/>
            <a:tailEnd type="none" w="sm" len="sm"/>
          </a:ln>
        </p:spPr>
        <p:txBody>
          <a:bodyPr/>
          <a:lstStyle/>
          <a:p>
            <a:endParaRPr lang="de-DE" sz="1200"/>
          </a:p>
        </p:txBody>
      </p:sp>
      <p:sp>
        <p:nvSpPr>
          <p:cNvPr id="2" name="Freeform 3">
            <a:extLst>
              <a:ext uri="{FF2B5EF4-FFF2-40B4-BE49-F238E27FC236}">
                <a16:creationId xmlns:a16="http://schemas.microsoft.com/office/drawing/2014/main" id="{1F8F3F41-36B4-FC9D-344A-15DAD942DC9A}"/>
              </a:ext>
            </a:extLst>
          </p:cNvPr>
          <p:cNvSpPr/>
          <p:nvPr/>
        </p:nvSpPr>
        <p:spPr>
          <a:xfrm>
            <a:off x="9652350" y="4064999"/>
            <a:ext cx="2111497" cy="2111497"/>
          </a:xfrm>
          <a:custGeom>
            <a:avLst/>
            <a:gdLst/>
            <a:ahLst/>
            <a:cxnLst/>
            <a:rect l="l" t="t" r="r" b="b"/>
            <a:pathLst>
              <a:path w="5778062" h="5778062">
                <a:moveTo>
                  <a:pt x="0" y="0"/>
                </a:moveTo>
                <a:lnTo>
                  <a:pt x="5778062" y="0"/>
                </a:lnTo>
                <a:lnTo>
                  <a:pt x="5778062" y="5778062"/>
                </a:lnTo>
                <a:lnTo>
                  <a:pt x="0" y="5778062"/>
                </a:lnTo>
                <a:lnTo>
                  <a:pt x="0" y="0"/>
                </a:lnTo>
                <a:close/>
              </a:path>
            </a:pathLst>
          </a:custGeom>
          <a:blipFill>
            <a:blip r:embed="rId6"/>
            <a:stretch>
              <a:fillRect/>
            </a:stretch>
          </a:blipFill>
        </p:spPr>
        <p:txBody>
          <a:bodyPr/>
          <a:lstStyle/>
          <a:p>
            <a:endParaRPr lang="de-DE" sz="1200"/>
          </a:p>
        </p:txBody>
      </p:sp>
      <p:pic>
        <p:nvPicPr>
          <p:cNvPr id="3" name="Grafik 2">
            <a:extLst>
              <a:ext uri="{FF2B5EF4-FFF2-40B4-BE49-F238E27FC236}">
                <a16:creationId xmlns:a16="http://schemas.microsoft.com/office/drawing/2014/main" id="{0EA9A057-79D2-F13E-D570-82281F736682}"/>
              </a:ext>
            </a:extLst>
          </p:cNvPr>
          <p:cNvPicPr>
            <a:picLocks noChangeAspect="1"/>
          </p:cNvPicPr>
          <p:nvPr/>
        </p:nvPicPr>
        <p:blipFill>
          <a:blip r:embed="rId7"/>
          <a:stretch>
            <a:fillRect/>
          </a:stretch>
        </p:blipFill>
        <p:spPr>
          <a:xfrm>
            <a:off x="10254841" y="2832419"/>
            <a:ext cx="906513" cy="951839"/>
          </a:xfrm>
          <a:prstGeom prst="rect">
            <a:avLst/>
          </a:prstGeom>
        </p:spPr>
      </p:pic>
      <p:pic>
        <p:nvPicPr>
          <p:cNvPr id="4" name="Grafik 3">
            <a:extLst>
              <a:ext uri="{FF2B5EF4-FFF2-40B4-BE49-F238E27FC236}">
                <a16:creationId xmlns:a16="http://schemas.microsoft.com/office/drawing/2014/main" id="{3F2B553C-78BE-3FBA-9FB1-61E4E57BEA06}"/>
              </a:ext>
            </a:extLst>
          </p:cNvPr>
          <p:cNvPicPr>
            <a:picLocks noChangeAspect="1"/>
          </p:cNvPicPr>
          <p:nvPr/>
        </p:nvPicPr>
        <p:blipFill>
          <a:blip r:embed="rId7"/>
          <a:stretch>
            <a:fillRect/>
          </a:stretch>
        </p:blipFill>
        <p:spPr>
          <a:xfrm>
            <a:off x="7979709" y="2832419"/>
            <a:ext cx="906513" cy="951839"/>
          </a:xfrm>
          <a:prstGeom prst="rect">
            <a:avLst/>
          </a:prstGeom>
        </p:spPr>
      </p:pic>
      <p:pic>
        <p:nvPicPr>
          <p:cNvPr id="16" name="Grafik 15">
            <a:extLst>
              <a:ext uri="{FF2B5EF4-FFF2-40B4-BE49-F238E27FC236}">
                <a16:creationId xmlns:a16="http://schemas.microsoft.com/office/drawing/2014/main" id="{0CAC0DDF-91FF-962C-0DDC-FE26FF41F1B5}"/>
              </a:ext>
            </a:extLst>
          </p:cNvPr>
          <p:cNvPicPr>
            <a:picLocks noChangeAspect="1"/>
          </p:cNvPicPr>
          <p:nvPr/>
        </p:nvPicPr>
        <p:blipFill>
          <a:blip r:embed="rId8"/>
          <a:stretch>
            <a:fillRect/>
          </a:stretch>
        </p:blipFill>
        <p:spPr>
          <a:xfrm>
            <a:off x="6545297" y="2788345"/>
            <a:ext cx="1071590" cy="1018011"/>
          </a:xfrm>
          <a:prstGeom prst="rect">
            <a:avLst/>
          </a:prstGeom>
        </p:spPr>
      </p:pic>
      <p:pic>
        <p:nvPicPr>
          <p:cNvPr id="17" name="Grafik 16">
            <a:extLst>
              <a:ext uri="{FF2B5EF4-FFF2-40B4-BE49-F238E27FC236}">
                <a16:creationId xmlns:a16="http://schemas.microsoft.com/office/drawing/2014/main" id="{95AD92BB-58CE-1790-6468-63D1F2FF05AD}"/>
              </a:ext>
            </a:extLst>
          </p:cNvPr>
          <p:cNvPicPr>
            <a:picLocks noChangeAspect="1"/>
          </p:cNvPicPr>
          <p:nvPr/>
        </p:nvPicPr>
        <p:blipFill>
          <a:blip r:embed="rId9"/>
          <a:stretch>
            <a:fillRect/>
          </a:stretch>
        </p:blipFill>
        <p:spPr>
          <a:xfrm>
            <a:off x="1376015" y="2855082"/>
            <a:ext cx="906513" cy="906513"/>
          </a:xfrm>
          <a:prstGeom prst="rect">
            <a:avLst/>
          </a:prstGeom>
        </p:spPr>
      </p:pic>
      <p:pic>
        <p:nvPicPr>
          <p:cNvPr id="18" name="Grafik 17">
            <a:extLst>
              <a:ext uri="{FF2B5EF4-FFF2-40B4-BE49-F238E27FC236}">
                <a16:creationId xmlns:a16="http://schemas.microsoft.com/office/drawing/2014/main" id="{4FCA1637-F2E7-8096-F712-6A23C76B406A}"/>
              </a:ext>
            </a:extLst>
          </p:cNvPr>
          <p:cNvPicPr>
            <a:picLocks noChangeAspect="1"/>
          </p:cNvPicPr>
          <p:nvPr/>
        </p:nvPicPr>
        <p:blipFill>
          <a:blip r:embed="rId10"/>
          <a:stretch>
            <a:fillRect/>
          </a:stretch>
        </p:blipFill>
        <p:spPr>
          <a:xfrm>
            <a:off x="4275836" y="2855082"/>
            <a:ext cx="906513" cy="90651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F1D81-14FE-5012-11D4-91865728FA6F}"/>
            </a:ext>
          </a:extLst>
        </p:cNvPr>
        <p:cNvGrpSpPr/>
        <p:nvPr/>
      </p:nvGrpSpPr>
      <p:grpSpPr>
        <a:xfrm>
          <a:off x="0" y="0"/>
          <a:ext cx="0" cy="0"/>
          <a:chOff x="0" y="0"/>
          <a:chExt cx="0" cy="0"/>
        </a:xfrm>
      </p:grpSpPr>
      <p:sp>
        <p:nvSpPr>
          <p:cNvPr id="7" name="Grafik 19">
            <a:extLst>
              <a:ext uri="{FF2B5EF4-FFF2-40B4-BE49-F238E27FC236}">
                <a16:creationId xmlns:a16="http://schemas.microsoft.com/office/drawing/2014/main" id="{230D87CC-9722-1F22-BC47-9DE2C89912E0}"/>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a:ext>
              </a:extLst>
            </a:blip>
            <a:srcRect/>
            <a:stretch>
              <a:fillRect l="717" r="717"/>
            </a:stretch>
          </a:blipFill>
          <a:ln w="19050" cap="flat">
            <a:noFill/>
            <a:prstDash val="solid"/>
            <a:miter/>
          </a:ln>
        </p:spPr>
        <p:txBody>
          <a:bodyPr rtlCol="0" anchor="ctr"/>
          <a:lstStyle/>
          <a:p>
            <a:endParaRPr lang="de-DE" dirty="0"/>
          </a:p>
        </p:txBody>
      </p:sp>
      <p:sp>
        <p:nvSpPr>
          <p:cNvPr id="21" name="Sprechblase: rechteckig mit abgerundeten Ecken 4">
            <a:extLst>
              <a:ext uri="{FF2B5EF4-FFF2-40B4-BE49-F238E27FC236}">
                <a16:creationId xmlns:a16="http://schemas.microsoft.com/office/drawing/2014/main" id="{45B37ADB-E304-9C87-C07D-F3617A758D46}"/>
              </a:ext>
            </a:extLst>
          </p:cNvPr>
          <p:cNvSpPr/>
          <p:nvPr/>
        </p:nvSpPr>
        <p:spPr>
          <a:xfrm>
            <a:off x="8882864" y="995398"/>
            <a:ext cx="2597785" cy="1366520"/>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Nein, hier geht es gerecht zu!</a:t>
            </a:r>
          </a:p>
        </p:txBody>
      </p:sp>
      <p:sp>
        <p:nvSpPr>
          <p:cNvPr id="23" name="Sprechblase: rechteckig mit abgerundeten Ecken 4">
            <a:extLst>
              <a:ext uri="{FF2B5EF4-FFF2-40B4-BE49-F238E27FC236}">
                <a16:creationId xmlns:a16="http://schemas.microsoft.com/office/drawing/2014/main" id="{3D55815B-ECE6-423E-978A-71E0F1DBC97A}"/>
              </a:ext>
            </a:extLst>
          </p:cNvPr>
          <p:cNvSpPr/>
          <p:nvPr/>
        </p:nvSpPr>
        <p:spPr>
          <a:xfrm flipH="1">
            <a:off x="941080" y="685450"/>
            <a:ext cx="2775016" cy="1676468"/>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An der Situation muss sich etwas ändern!</a:t>
            </a:r>
          </a:p>
        </p:txBody>
      </p:sp>
      <p:sp>
        <p:nvSpPr>
          <p:cNvPr id="6" name="Titel 1">
            <a:extLst>
              <a:ext uri="{FF2B5EF4-FFF2-40B4-BE49-F238E27FC236}">
                <a16:creationId xmlns:a16="http://schemas.microsoft.com/office/drawing/2014/main" id="{4F4253A0-8788-69A2-1FBA-CFB65CC7881C}"/>
              </a:ext>
            </a:extLst>
          </p:cNvPr>
          <p:cNvSpPr txBox="1">
            <a:spLocks/>
          </p:cNvSpPr>
          <p:nvPr/>
        </p:nvSpPr>
        <p:spPr>
          <a:xfrm>
            <a:off x="5641668" y="3196416"/>
            <a:ext cx="3893677" cy="829163"/>
          </a:xfrm>
          <a:prstGeom prst="rect">
            <a:avLst/>
          </a:prstGeom>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dirty="0">
                <a:solidFill>
                  <a:schemeClr val="tx1"/>
                </a:solidFill>
                <a:latin typeface="Helvetica Neue Light" panose="02000403000000020004"/>
              </a:rPr>
              <a:t>Bürger-Rat</a:t>
            </a:r>
          </a:p>
        </p:txBody>
      </p:sp>
      <p:sp>
        <p:nvSpPr>
          <p:cNvPr id="8" name="Titel 1">
            <a:extLst>
              <a:ext uri="{FF2B5EF4-FFF2-40B4-BE49-F238E27FC236}">
                <a16:creationId xmlns:a16="http://schemas.microsoft.com/office/drawing/2014/main" id="{8D5AF6BE-746F-B691-FA75-881765E26ABC}"/>
              </a:ext>
            </a:extLst>
          </p:cNvPr>
          <p:cNvSpPr txBox="1">
            <a:spLocks/>
          </p:cNvSpPr>
          <p:nvPr/>
        </p:nvSpPr>
        <p:spPr>
          <a:xfrm>
            <a:off x="4621401" y="4216432"/>
            <a:ext cx="5606004" cy="1219378"/>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lnSpc>
                <a:spcPct val="150000"/>
              </a:lnSpc>
              <a:spcBef>
                <a:spcPts val="0"/>
              </a:spcBef>
            </a:pPr>
            <a:r>
              <a:rPr lang="de-DE" sz="2500" b="0" cap="none" dirty="0">
                <a:solidFill>
                  <a:schemeClr val="tx1"/>
                </a:solidFill>
                <a:latin typeface="Helvetica Neue Light"/>
                <a:cs typeface="Calibri" panose="020F0502020204030204" pitchFamily="34" charset="0"/>
              </a:rPr>
              <a:t>Verschiedene Menschen</a:t>
            </a:r>
          </a:p>
          <a:p>
            <a:pPr algn="ctr">
              <a:lnSpc>
                <a:spcPct val="150000"/>
              </a:lnSpc>
              <a:spcBef>
                <a:spcPts val="0"/>
              </a:spcBef>
            </a:pPr>
            <a:r>
              <a:rPr lang="de-DE" sz="2500" b="0" cap="none" dirty="0">
                <a:solidFill>
                  <a:schemeClr val="tx1"/>
                </a:solidFill>
                <a:latin typeface="Helvetica Neue Light"/>
                <a:cs typeface="Calibri" panose="020F0502020204030204" pitchFamily="34" charset="0"/>
              </a:rPr>
              <a:t>sagen ihre Meinungen und machen Vorschläge</a:t>
            </a:r>
          </a:p>
          <a:p>
            <a:pPr algn="ctr">
              <a:lnSpc>
                <a:spcPct val="100000"/>
              </a:lnSpc>
              <a:spcBef>
                <a:spcPts val="0"/>
              </a:spcBef>
            </a:pPr>
            <a:r>
              <a:rPr lang="de-DE" sz="2500" b="0" cap="none" dirty="0">
                <a:solidFill>
                  <a:schemeClr val="tx1"/>
                </a:solidFill>
                <a:latin typeface="Helvetica Neue Light"/>
                <a:cs typeface="Calibri" panose="020F0502020204030204" pitchFamily="34" charset="0"/>
              </a:rPr>
              <a:t>  </a:t>
            </a:r>
          </a:p>
        </p:txBody>
      </p:sp>
      <p:pic>
        <p:nvPicPr>
          <p:cNvPr id="10" name="Grafik 9">
            <a:extLst>
              <a:ext uri="{FF2B5EF4-FFF2-40B4-BE49-F238E27FC236}">
                <a16:creationId xmlns:a16="http://schemas.microsoft.com/office/drawing/2014/main" id="{0370FDFF-D133-327D-4027-F89EA680665B}"/>
              </a:ext>
            </a:extLst>
          </p:cNvPr>
          <p:cNvPicPr>
            <a:picLocks noChangeAspect="1"/>
          </p:cNvPicPr>
          <p:nvPr/>
        </p:nvPicPr>
        <p:blipFill>
          <a:blip r:embed="rId3"/>
          <a:stretch>
            <a:fillRect/>
          </a:stretch>
        </p:blipFill>
        <p:spPr>
          <a:xfrm>
            <a:off x="803134" y="4483971"/>
            <a:ext cx="906513" cy="951839"/>
          </a:xfrm>
          <a:prstGeom prst="rect">
            <a:avLst/>
          </a:prstGeom>
        </p:spPr>
      </p:pic>
      <p:pic>
        <p:nvPicPr>
          <p:cNvPr id="11" name="Grafik 10">
            <a:extLst>
              <a:ext uri="{FF2B5EF4-FFF2-40B4-BE49-F238E27FC236}">
                <a16:creationId xmlns:a16="http://schemas.microsoft.com/office/drawing/2014/main" id="{B6C84E23-4225-9790-C70F-4E03AF0952E8}"/>
              </a:ext>
            </a:extLst>
          </p:cNvPr>
          <p:cNvPicPr>
            <a:picLocks noChangeAspect="1"/>
          </p:cNvPicPr>
          <p:nvPr/>
        </p:nvPicPr>
        <p:blipFill>
          <a:blip r:embed="rId4"/>
          <a:stretch>
            <a:fillRect/>
          </a:stretch>
        </p:blipFill>
        <p:spPr>
          <a:xfrm>
            <a:off x="2839577" y="4926805"/>
            <a:ext cx="1071590" cy="1018011"/>
          </a:xfrm>
          <a:prstGeom prst="rect">
            <a:avLst/>
          </a:prstGeom>
        </p:spPr>
      </p:pic>
      <p:pic>
        <p:nvPicPr>
          <p:cNvPr id="12" name="Grafik 11">
            <a:extLst>
              <a:ext uri="{FF2B5EF4-FFF2-40B4-BE49-F238E27FC236}">
                <a16:creationId xmlns:a16="http://schemas.microsoft.com/office/drawing/2014/main" id="{4423B83E-1AB4-36E0-B0AB-E28B1DB0F364}"/>
              </a:ext>
            </a:extLst>
          </p:cNvPr>
          <p:cNvPicPr>
            <a:picLocks noChangeAspect="1"/>
          </p:cNvPicPr>
          <p:nvPr/>
        </p:nvPicPr>
        <p:blipFill>
          <a:blip r:embed="rId5"/>
          <a:stretch>
            <a:fillRect/>
          </a:stretch>
        </p:blipFill>
        <p:spPr>
          <a:xfrm>
            <a:off x="2203398" y="3268380"/>
            <a:ext cx="906513" cy="906513"/>
          </a:xfrm>
          <a:prstGeom prst="rect">
            <a:avLst/>
          </a:prstGeom>
        </p:spPr>
      </p:pic>
    </p:spTree>
    <p:extLst>
      <p:ext uri="{BB962C8B-B14F-4D97-AF65-F5344CB8AC3E}">
        <p14:creationId xmlns:p14="http://schemas.microsoft.com/office/powerpoint/2010/main" val="2463166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D145AF2A-103E-9897-FD74-1068EBE967E9}"/>
              </a:ext>
            </a:extLst>
          </p:cNvPr>
          <p:cNvSpPr txBox="1"/>
          <p:nvPr/>
        </p:nvSpPr>
        <p:spPr>
          <a:xfrm>
            <a:off x="401225" y="1804092"/>
            <a:ext cx="11151476" cy="3416320"/>
          </a:xfrm>
          <a:prstGeom prst="rect">
            <a:avLst/>
          </a:prstGeom>
          <a:noFill/>
        </p:spPr>
        <p:txBody>
          <a:bodyPr wrap="square" rtlCol="0">
            <a:spAutoFit/>
          </a:bodyPr>
          <a:lstStyle/>
          <a:p>
            <a:pPr algn="ctr"/>
            <a:r>
              <a:rPr lang="de-DE" b="1" dirty="0">
                <a:solidFill>
                  <a:srgbClr val="B20938"/>
                </a:solidFill>
                <a:latin typeface="Helvetica Neue Light"/>
                <a:cs typeface="Helvetica" panose="020B0604020202020204" pitchFamily="34" charset="0"/>
              </a:rPr>
              <a:t>Mitmachen</a:t>
            </a:r>
          </a:p>
          <a:p>
            <a:pPr algn="ctr"/>
            <a:r>
              <a:rPr lang="de-DE" b="1" dirty="0">
                <a:latin typeface="Helvetica Neue Light"/>
                <a:cs typeface="Helvetica" panose="020B0604020202020204" pitchFamily="34" charset="0"/>
              </a:rPr>
              <a:t>Alle sollen mitentscheiden! Alle müssen die Regeln kennen.</a:t>
            </a:r>
          </a:p>
          <a:p>
            <a:pPr algn="ctr"/>
            <a:r>
              <a:rPr lang="de-DE" i="1" dirty="0">
                <a:latin typeface="Helvetica Neue Light"/>
                <a:cs typeface="Helvetica" panose="020B0604020202020204" pitchFamily="34" charset="0"/>
              </a:rPr>
              <a:t>Wir achten darauf, dass sich alle beteiligen können! </a:t>
            </a:r>
          </a:p>
          <a:p>
            <a:pPr algn="ctr"/>
            <a:endParaRPr lang="de-DE" dirty="0">
              <a:latin typeface="Helvetica Neue Light"/>
              <a:cs typeface="Helvetica" panose="020B0604020202020204" pitchFamily="34" charset="0"/>
            </a:endParaRPr>
          </a:p>
          <a:p>
            <a:pPr algn="ctr"/>
            <a:r>
              <a:rPr lang="de-DE" b="1" dirty="0">
                <a:solidFill>
                  <a:srgbClr val="B20938"/>
                </a:solidFill>
                <a:latin typeface="Helvetica Neue Light"/>
                <a:cs typeface="Helvetica" panose="020B0604020202020204" pitchFamily="34" charset="0"/>
              </a:rPr>
              <a:t>Verschiedene Meinungen</a:t>
            </a:r>
          </a:p>
          <a:p>
            <a:pPr algn="ctr"/>
            <a:r>
              <a:rPr lang="de-DE" b="1" dirty="0">
                <a:latin typeface="Helvetica Neue Light"/>
                <a:cs typeface="Helvetica" panose="020B0604020202020204" pitchFamily="34" charset="0"/>
              </a:rPr>
              <a:t>sind wichtig für die Demokratie! </a:t>
            </a:r>
          </a:p>
          <a:p>
            <a:pPr algn="ctr"/>
            <a:r>
              <a:rPr lang="de-DE" i="1" dirty="0">
                <a:latin typeface="Helvetica Neue Light"/>
                <a:cs typeface="Helvetica" panose="020B0604020202020204" pitchFamily="34" charset="0"/>
              </a:rPr>
              <a:t>Wir akzeptieren verschiedene Meinungen, lassen uns ausreden und hören einander zu!</a:t>
            </a:r>
            <a:endParaRPr lang="de-DE" dirty="0">
              <a:latin typeface="Helvetica Neue Light"/>
              <a:cs typeface="Helvetica" panose="020B0604020202020204" pitchFamily="34" charset="0"/>
            </a:endParaRPr>
          </a:p>
          <a:p>
            <a:pPr algn="ctr"/>
            <a:endParaRPr lang="de-DE" dirty="0">
              <a:latin typeface="Helvetica Neue Light"/>
              <a:cs typeface="Helvetica" panose="020B0604020202020204" pitchFamily="34" charset="0"/>
            </a:endParaRPr>
          </a:p>
          <a:p>
            <a:pPr algn="ctr"/>
            <a:r>
              <a:rPr lang="de-DE" b="1" dirty="0">
                <a:solidFill>
                  <a:srgbClr val="B20938"/>
                </a:solidFill>
                <a:latin typeface="Helvetica Neue Light"/>
                <a:cs typeface="Helvetica" panose="020B0604020202020204" pitchFamily="34" charset="0"/>
              </a:rPr>
              <a:t>Respektvoller Umgang</a:t>
            </a:r>
          </a:p>
          <a:p>
            <a:pPr algn="ctr"/>
            <a:r>
              <a:rPr lang="de-DE" b="1" dirty="0">
                <a:latin typeface="Helvetica Neue Light"/>
                <a:cs typeface="Helvetica" panose="020B0604020202020204" pitchFamily="34" charset="0"/>
              </a:rPr>
              <a:t>Es ist nicht nur wichtig, sondern notwendig, dass alle Menschen in einer Demokratie gleich behandelt werden. </a:t>
            </a:r>
          </a:p>
          <a:p>
            <a:pPr algn="ctr"/>
            <a:r>
              <a:rPr lang="de-DE" i="1" dirty="0">
                <a:latin typeface="Helvetica Neue Light"/>
                <a:cs typeface="Helvetica" panose="020B0604020202020204" pitchFamily="34" charset="0"/>
              </a:rPr>
              <a:t>Wir achten gemeinsam darauf, dass wir respektvoll miteinander umgehen und niemanden verletzen!</a:t>
            </a:r>
          </a:p>
          <a:p>
            <a:pPr algn="ctr"/>
            <a:endParaRPr lang="de-DE" dirty="0"/>
          </a:p>
        </p:txBody>
      </p:sp>
    </p:spTree>
    <p:extLst>
      <p:ext uri="{BB962C8B-B14F-4D97-AF65-F5344CB8AC3E}">
        <p14:creationId xmlns:p14="http://schemas.microsoft.com/office/powerpoint/2010/main" val="3905648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3030059" y="1242571"/>
            <a:ext cx="8138089" cy="3184372"/>
          </a:xfrm>
        </p:spPr>
        <p:txBody>
          <a:bodyPr>
            <a:noAutofit/>
          </a:bodyPr>
          <a:lstStyle/>
          <a:p>
            <a:pPr marL="0" indent="0" algn="ctr">
              <a:lnSpc>
                <a:spcPct val="250000"/>
              </a:lnSpc>
              <a:spcBef>
                <a:spcPts val="0"/>
              </a:spcBef>
              <a:buNone/>
              <a:tabLst>
                <a:tab pos="1638300" algn="l"/>
              </a:tabLst>
            </a:pPr>
            <a:r>
              <a:rPr lang="de-DE" sz="2500" dirty="0">
                <a:latin typeface="Helvetica Neue Light" panose="02000403000000020004"/>
              </a:rPr>
              <a:t>Eigene</a:t>
            </a:r>
            <a:r>
              <a:rPr lang="de-DE" sz="2500" b="1" dirty="0">
                <a:latin typeface="Helvetica Neue Light" panose="02000403000000020004"/>
              </a:rPr>
              <a:t> </a:t>
            </a:r>
            <a:r>
              <a:rPr lang="de-DE" sz="2500" dirty="0">
                <a:latin typeface="Helvetica Neue Light" panose="02000403000000020004"/>
                <a:ea typeface="Helvetica Neue Light" panose="02000403000000020004" pitchFamily="2" charset="0"/>
              </a:rPr>
              <a:t>Rolle kennenlernen</a:t>
            </a: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Spielphase 1 – Soziale Ungleichheit in </a:t>
            </a:r>
            <a:r>
              <a:rPr lang="de-DE" sz="2500" dirty="0" err="1">
                <a:latin typeface="Helvetica Neue Light" panose="02000403000000020004"/>
                <a:ea typeface="Helvetica Neue Light" panose="02000403000000020004" pitchFamily="2" charset="0"/>
              </a:rPr>
              <a:t>Fontanien</a:t>
            </a:r>
            <a:endParaRPr lang="de-DE" sz="2500" dirty="0">
              <a:latin typeface="Helvetica Neue Light" panose="02000403000000020004"/>
              <a:ea typeface="Helvetica Neue Light" panose="02000403000000020004" pitchFamily="2" charset="0"/>
            </a:endParaRP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Vorbereitung in Gruppen</a:t>
            </a: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Spielphase 2 – Die Diskussion im Bürger-Rat</a:t>
            </a:r>
          </a:p>
          <a:p>
            <a:pPr marL="0" indent="0" algn="ctr">
              <a:lnSpc>
                <a:spcPct val="250000"/>
              </a:lnSpc>
              <a:spcBef>
                <a:spcPts val="0"/>
              </a:spcBef>
              <a:buNone/>
              <a:tabLst>
                <a:tab pos="1638300" algn="l"/>
              </a:tabLst>
            </a:pPr>
            <a:r>
              <a:rPr lang="de-DE" sz="2500" dirty="0">
                <a:latin typeface="Helvetica Neue Light" panose="02000403000000020004"/>
                <a:ea typeface="Helvetica Neue Light" panose="02000403000000020004" pitchFamily="2" charset="0"/>
              </a:rPr>
              <a:t>Auswertung</a:t>
            </a: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Ablauf</a:t>
            </a:r>
          </a:p>
        </p:txBody>
      </p:sp>
      <p:pic>
        <p:nvPicPr>
          <p:cNvPr id="4" name="Grafik 3">
            <a:extLst>
              <a:ext uri="{FF2B5EF4-FFF2-40B4-BE49-F238E27FC236}">
                <a16:creationId xmlns:a16="http://schemas.microsoft.com/office/drawing/2014/main" id="{52A635E5-396B-92F5-3105-BD4B117E1711}"/>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661201"/>
            <a:ext cx="4614272" cy="3232063"/>
          </a:xfrm>
          <a:prstGeom prst="rect">
            <a:avLst/>
          </a:prstGeom>
        </p:spPr>
      </p:pic>
      <p:sp>
        <p:nvSpPr>
          <p:cNvPr id="5" name="Pfeil: nach unten 4">
            <a:extLst>
              <a:ext uri="{FF2B5EF4-FFF2-40B4-BE49-F238E27FC236}">
                <a16:creationId xmlns:a16="http://schemas.microsoft.com/office/drawing/2014/main" id="{83A910E5-FD5C-4219-32AC-85D607DB8639}"/>
              </a:ext>
            </a:extLst>
          </p:cNvPr>
          <p:cNvSpPr/>
          <p:nvPr/>
        </p:nvSpPr>
        <p:spPr>
          <a:xfrm>
            <a:off x="6891285" y="2234045"/>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Pfeil: nach unten 5">
            <a:extLst>
              <a:ext uri="{FF2B5EF4-FFF2-40B4-BE49-F238E27FC236}">
                <a16:creationId xmlns:a16="http://schemas.microsoft.com/office/drawing/2014/main" id="{4817BE24-908F-EC35-C27E-A6A156504094}"/>
              </a:ext>
            </a:extLst>
          </p:cNvPr>
          <p:cNvSpPr/>
          <p:nvPr/>
        </p:nvSpPr>
        <p:spPr>
          <a:xfrm>
            <a:off x="6891285" y="3182016"/>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Pfeil: nach unten 6">
            <a:extLst>
              <a:ext uri="{FF2B5EF4-FFF2-40B4-BE49-F238E27FC236}">
                <a16:creationId xmlns:a16="http://schemas.microsoft.com/office/drawing/2014/main" id="{AF52C6D5-8E24-F515-C494-17B996C75C30}"/>
              </a:ext>
            </a:extLst>
          </p:cNvPr>
          <p:cNvSpPr/>
          <p:nvPr/>
        </p:nvSpPr>
        <p:spPr>
          <a:xfrm>
            <a:off x="6891285" y="4115215"/>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unten 7">
            <a:extLst>
              <a:ext uri="{FF2B5EF4-FFF2-40B4-BE49-F238E27FC236}">
                <a16:creationId xmlns:a16="http://schemas.microsoft.com/office/drawing/2014/main" id="{8BEE18F2-6E33-B169-E369-8B563FDB65F7}"/>
              </a:ext>
            </a:extLst>
          </p:cNvPr>
          <p:cNvSpPr/>
          <p:nvPr/>
        </p:nvSpPr>
        <p:spPr>
          <a:xfrm>
            <a:off x="6891285" y="5121368"/>
            <a:ext cx="415636" cy="311728"/>
          </a:xfrm>
          <a:prstGeom prst="downArrow">
            <a:avLst/>
          </a:prstGeom>
          <a:solidFill>
            <a:srgbClr val="B209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31280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616380" y="1769657"/>
            <a:ext cx="5346582" cy="1165568"/>
          </a:xfrm>
        </p:spPr>
        <p:txBody>
          <a:bodyPr>
            <a:noAutofit/>
          </a:bodyPr>
          <a:lstStyle/>
          <a:p>
            <a:pPr marL="0" indent="0">
              <a:lnSpc>
                <a:spcPct val="150000"/>
              </a:lnSpc>
              <a:spcBef>
                <a:spcPts val="0"/>
              </a:spcBef>
              <a:buNone/>
              <a:tabLst>
                <a:tab pos="1638300" algn="l"/>
              </a:tabLst>
            </a:pPr>
            <a:r>
              <a:rPr lang="de-DE" sz="2500" dirty="0" err="1">
                <a:latin typeface="Helvetica Neue Light" panose="02000403000000020004"/>
              </a:rPr>
              <a:t>Lies</a:t>
            </a:r>
            <a:r>
              <a:rPr lang="de-DE" sz="2500" dirty="0">
                <a:latin typeface="Helvetica Neue Light" panose="02000403000000020004"/>
              </a:rPr>
              <a:t> die erste Seite und </a:t>
            </a:r>
          </a:p>
          <a:p>
            <a:pPr marL="0" indent="0">
              <a:lnSpc>
                <a:spcPct val="150000"/>
              </a:lnSpc>
              <a:spcBef>
                <a:spcPts val="0"/>
              </a:spcBef>
              <a:buNone/>
              <a:tabLst>
                <a:tab pos="1638300" algn="l"/>
              </a:tabLst>
            </a:pPr>
            <a:r>
              <a:rPr lang="de-DE" sz="2500" dirty="0">
                <a:latin typeface="Helvetica Neue Light" panose="02000403000000020004"/>
              </a:rPr>
              <a:t>werde zu der Person in deinem Profil!</a:t>
            </a:r>
          </a:p>
          <a:p>
            <a:pPr marL="0" indent="0">
              <a:lnSpc>
                <a:spcPct val="150000"/>
              </a:lnSpc>
              <a:spcBef>
                <a:spcPts val="0"/>
              </a:spcBef>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a:xfrm>
            <a:off x="545397" y="592746"/>
            <a:ext cx="10942709" cy="829163"/>
          </a:xfrm>
        </p:spPr>
        <p:txBody>
          <a:bodyPr lIns="0"/>
          <a:lstStyle/>
          <a:p>
            <a:r>
              <a:rPr lang="de-DE" dirty="0">
                <a:latin typeface="Helvetica Neue Light" panose="02000403000000020004"/>
              </a:rPr>
              <a:t> 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630721"/>
            <a:ext cx="4614272" cy="3232063"/>
          </a:xfrm>
          <a:prstGeom prst="rect">
            <a:avLst/>
          </a:prstGeom>
        </p:spPr>
      </p:pic>
      <p:pic>
        <p:nvPicPr>
          <p:cNvPr id="7" name="Grafik 6">
            <a:extLst>
              <a:ext uri="{FF2B5EF4-FFF2-40B4-BE49-F238E27FC236}">
                <a16:creationId xmlns:a16="http://schemas.microsoft.com/office/drawing/2014/main" id="{3DF714C8-CD96-65F4-3130-827EE1CE1FB5}"/>
              </a:ext>
            </a:extLst>
          </p:cNvPr>
          <p:cNvPicPr>
            <a:picLocks noChangeAspect="1"/>
          </p:cNvPicPr>
          <p:nvPr/>
        </p:nvPicPr>
        <p:blipFill>
          <a:blip r:embed="rId3"/>
          <a:srcRect/>
          <a:stretch/>
        </p:blipFill>
        <p:spPr>
          <a:xfrm>
            <a:off x="7444466" y="1314966"/>
            <a:ext cx="3509794" cy="4962123"/>
          </a:xfrm>
          <a:prstGeom prst="rect">
            <a:avLst/>
          </a:prstGeom>
          <a:ln>
            <a:solidFill>
              <a:srgbClr val="B20938"/>
            </a:solidFill>
          </a:ln>
        </p:spPr>
      </p:pic>
    </p:spTree>
    <p:extLst>
      <p:ext uri="{BB962C8B-B14F-4D97-AF65-F5344CB8AC3E}">
        <p14:creationId xmlns:p14="http://schemas.microsoft.com/office/powerpoint/2010/main" val="3960467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38CE8-BC95-C1B5-9673-9D8B32DD473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8EFA1701-A55E-F67F-478E-45ACF057774B}"/>
              </a:ext>
            </a:extLst>
          </p:cNvPr>
          <p:cNvSpPr>
            <a:spLocks noGrp="1"/>
          </p:cNvSpPr>
          <p:nvPr>
            <p:ph idx="1"/>
          </p:nvPr>
        </p:nvSpPr>
        <p:spPr>
          <a:xfrm>
            <a:off x="616379" y="1769657"/>
            <a:ext cx="6440635" cy="1165568"/>
          </a:xfrm>
        </p:spPr>
        <p:txBody>
          <a:bodyPr>
            <a:noAutofit/>
          </a:bodyPr>
          <a:lstStyle/>
          <a:p>
            <a:pPr marL="0" indent="0">
              <a:lnSpc>
                <a:spcPct val="130000"/>
              </a:lnSpc>
              <a:buNone/>
              <a:tabLst>
                <a:tab pos="1638300" algn="l"/>
              </a:tabLst>
            </a:pPr>
            <a:r>
              <a:rPr lang="de-DE" sz="2500" dirty="0" err="1">
                <a:latin typeface="Helvetica Neue Light" panose="02000403000000020004"/>
              </a:rPr>
              <a:t>Lies</a:t>
            </a:r>
            <a:r>
              <a:rPr lang="de-DE" sz="2500" dirty="0">
                <a:latin typeface="Helvetica Neue Light" panose="02000403000000020004"/>
              </a:rPr>
              <a:t> den Text in der Sprechblase.</a:t>
            </a:r>
          </a:p>
          <a:p>
            <a:pPr marL="0" indent="0">
              <a:lnSpc>
                <a:spcPct val="130000"/>
              </a:lnSpc>
              <a:spcBef>
                <a:spcPts val="0"/>
              </a:spcBef>
              <a:buNone/>
              <a:tabLst>
                <a:tab pos="1638300" algn="l"/>
              </a:tabLst>
            </a:pPr>
            <a:r>
              <a:rPr lang="de-DE" sz="2500" dirty="0">
                <a:latin typeface="Helvetica Neue Light" panose="02000403000000020004"/>
              </a:rPr>
              <a:t>Setz dich mit den Bürgerinnen und Bürgern zusammen, die die gleiche Aussage haben.</a:t>
            </a:r>
          </a:p>
          <a:p>
            <a:pPr marL="0" indent="0">
              <a:lnSpc>
                <a:spcPct val="150000"/>
              </a:lnSpc>
              <a:spcBef>
                <a:spcPts val="0"/>
              </a:spcBef>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79C94CD6-8C13-139F-0A55-B575C777D37D}"/>
              </a:ext>
            </a:extLst>
          </p:cNvPr>
          <p:cNvSpPr>
            <a:spLocks noGrp="1"/>
          </p:cNvSpPr>
          <p:nvPr>
            <p:ph type="title"/>
          </p:nvPr>
        </p:nvSpPr>
        <p:spPr>
          <a:xfrm>
            <a:off x="545397" y="592746"/>
            <a:ext cx="10942709" cy="829163"/>
          </a:xfrm>
        </p:spPr>
        <p:txBody>
          <a:bodyPr lIns="0"/>
          <a:lstStyle/>
          <a:p>
            <a:r>
              <a:rPr lang="de-DE" dirty="0">
                <a:latin typeface="Helvetica Neue Light" panose="02000403000000020004"/>
              </a:rPr>
              <a:t> Aufgaben</a:t>
            </a:r>
          </a:p>
        </p:txBody>
      </p:sp>
      <p:pic>
        <p:nvPicPr>
          <p:cNvPr id="5" name="Grafik 4">
            <a:extLst>
              <a:ext uri="{FF2B5EF4-FFF2-40B4-BE49-F238E27FC236}">
                <a16:creationId xmlns:a16="http://schemas.microsoft.com/office/drawing/2014/main" id="{F6DBB57A-35E8-234A-1CA3-F64BCCC6BC37}"/>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630721"/>
            <a:ext cx="4614272" cy="3232063"/>
          </a:xfrm>
          <a:prstGeom prst="rect">
            <a:avLst/>
          </a:prstGeom>
        </p:spPr>
      </p:pic>
      <p:pic>
        <p:nvPicPr>
          <p:cNvPr id="4" name="Grafik 3" descr="Ein Bild, das Text, Brief, Cartoon, Darstellung enthält.&#10;&#10;Automatisch generierte Beschreibung">
            <a:extLst>
              <a:ext uri="{FF2B5EF4-FFF2-40B4-BE49-F238E27FC236}">
                <a16:creationId xmlns:a16="http://schemas.microsoft.com/office/drawing/2014/main" id="{CBFB3449-57B5-D112-6963-9F216B251478}"/>
              </a:ext>
            </a:extLst>
          </p:cNvPr>
          <p:cNvPicPr>
            <a:picLocks noChangeAspect="1"/>
          </p:cNvPicPr>
          <p:nvPr/>
        </p:nvPicPr>
        <p:blipFill>
          <a:blip r:embed="rId3"/>
          <a:stretch>
            <a:fillRect/>
          </a:stretch>
        </p:blipFill>
        <p:spPr>
          <a:xfrm>
            <a:off x="7562625" y="1193404"/>
            <a:ext cx="3573239" cy="5051821"/>
          </a:xfrm>
          <a:prstGeom prst="rect">
            <a:avLst/>
          </a:prstGeom>
          <a:ln>
            <a:solidFill>
              <a:srgbClr val="B20938"/>
            </a:solidFill>
          </a:ln>
        </p:spPr>
      </p:pic>
    </p:spTree>
    <p:extLst>
      <p:ext uri="{BB962C8B-B14F-4D97-AF65-F5344CB8AC3E}">
        <p14:creationId xmlns:p14="http://schemas.microsoft.com/office/powerpoint/2010/main" val="1650747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80076-D482-CBF0-621D-43995AFFEE9D}"/>
            </a:ext>
          </a:extLst>
        </p:cNvPr>
        <p:cNvGrpSpPr/>
        <p:nvPr/>
      </p:nvGrpSpPr>
      <p:grpSpPr>
        <a:xfrm>
          <a:off x="0" y="0"/>
          <a:ext cx="0" cy="0"/>
          <a:chOff x="0" y="0"/>
          <a:chExt cx="0" cy="0"/>
        </a:xfrm>
      </p:grpSpPr>
      <p:sp>
        <p:nvSpPr>
          <p:cNvPr id="7" name="Grafik 19">
            <a:extLst>
              <a:ext uri="{FF2B5EF4-FFF2-40B4-BE49-F238E27FC236}">
                <a16:creationId xmlns:a16="http://schemas.microsoft.com/office/drawing/2014/main" id="{A9D78270-7AA2-214C-CA5A-39C40642048E}"/>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2">
              <a:extLst>
                <a:ext uri="{28A0092B-C50C-407E-A947-70E740481C1C}">
                  <a14:useLocalDpi xmlns:a14="http://schemas.microsoft.com/office/drawing/2010/main"/>
                </a:ext>
              </a:extLst>
            </a:blip>
            <a:srcRect/>
            <a:stretch>
              <a:fillRect l="717" r="717"/>
            </a:stretch>
          </a:blipFill>
          <a:ln w="19050" cap="flat">
            <a:noFill/>
            <a:prstDash val="solid"/>
            <a:miter/>
          </a:ln>
        </p:spPr>
        <p:txBody>
          <a:bodyPr rtlCol="0" anchor="ctr"/>
          <a:lstStyle/>
          <a:p>
            <a:endParaRPr lang="de-DE" dirty="0"/>
          </a:p>
        </p:txBody>
      </p:sp>
      <p:sp>
        <p:nvSpPr>
          <p:cNvPr id="21" name="Sprechblase: rechteckig mit abgerundeten Ecken 4">
            <a:extLst>
              <a:ext uri="{FF2B5EF4-FFF2-40B4-BE49-F238E27FC236}">
                <a16:creationId xmlns:a16="http://schemas.microsoft.com/office/drawing/2014/main" id="{26086B49-3C4B-1D5B-2A6B-D688D916A3B8}"/>
              </a:ext>
            </a:extLst>
          </p:cNvPr>
          <p:cNvSpPr/>
          <p:nvPr/>
        </p:nvSpPr>
        <p:spPr>
          <a:xfrm>
            <a:off x="8882864" y="995398"/>
            <a:ext cx="2597785" cy="1366520"/>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Nein, hier geht es gerecht zu!</a:t>
            </a:r>
          </a:p>
        </p:txBody>
      </p:sp>
      <p:sp>
        <p:nvSpPr>
          <p:cNvPr id="23" name="Sprechblase: rechteckig mit abgerundeten Ecken 4">
            <a:extLst>
              <a:ext uri="{FF2B5EF4-FFF2-40B4-BE49-F238E27FC236}">
                <a16:creationId xmlns:a16="http://schemas.microsoft.com/office/drawing/2014/main" id="{BFF7087B-E70B-4C37-CC7C-4569A27808D8}"/>
              </a:ext>
            </a:extLst>
          </p:cNvPr>
          <p:cNvSpPr/>
          <p:nvPr/>
        </p:nvSpPr>
        <p:spPr>
          <a:xfrm flipH="1">
            <a:off x="941080" y="685450"/>
            <a:ext cx="2775016" cy="1676468"/>
          </a:xfrm>
          <a:prstGeom prst="wedgeRoundRectCallout">
            <a:avLst>
              <a:gd name="adj1" fmla="val 33220"/>
              <a:gd name="adj2" fmla="val 69657"/>
              <a:gd name="adj3" fmla="val 16667"/>
            </a:avLst>
          </a:prstGeom>
          <a:solidFill>
            <a:schemeClr val="bg1"/>
          </a:solidFill>
          <a:ln>
            <a:solidFill>
              <a:srgbClr val="B20938"/>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gn="ctr"/>
            <a:r>
              <a:rPr lang="de-DE" sz="2500" dirty="0">
                <a:solidFill>
                  <a:srgbClr val="B20938"/>
                </a:solidFill>
                <a:latin typeface="Helvetica Neue Light"/>
              </a:rPr>
              <a:t>An der Situation muss sich etwas ändern!</a:t>
            </a:r>
          </a:p>
        </p:txBody>
      </p:sp>
      <p:sp>
        <p:nvSpPr>
          <p:cNvPr id="6" name="Titel 1">
            <a:extLst>
              <a:ext uri="{FF2B5EF4-FFF2-40B4-BE49-F238E27FC236}">
                <a16:creationId xmlns:a16="http://schemas.microsoft.com/office/drawing/2014/main" id="{274D8E65-A17C-D520-FA33-F4799420204D}"/>
              </a:ext>
            </a:extLst>
          </p:cNvPr>
          <p:cNvSpPr txBox="1">
            <a:spLocks/>
          </p:cNvSpPr>
          <p:nvPr/>
        </p:nvSpPr>
        <p:spPr>
          <a:xfrm>
            <a:off x="5641668" y="3196416"/>
            <a:ext cx="3893677" cy="829163"/>
          </a:xfrm>
          <a:prstGeom prst="rect">
            <a:avLst/>
          </a:prstGeom>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dirty="0">
                <a:solidFill>
                  <a:schemeClr val="tx1"/>
                </a:solidFill>
                <a:latin typeface="Helvetica Neue Light" panose="02000403000000020004"/>
              </a:rPr>
              <a:t>Bürger-Rat</a:t>
            </a:r>
          </a:p>
        </p:txBody>
      </p:sp>
      <p:sp>
        <p:nvSpPr>
          <p:cNvPr id="8" name="Titel 1">
            <a:extLst>
              <a:ext uri="{FF2B5EF4-FFF2-40B4-BE49-F238E27FC236}">
                <a16:creationId xmlns:a16="http://schemas.microsoft.com/office/drawing/2014/main" id="{DC88CCFF-8D1E-93B0-1D34-E6F85756A2B5}"/>
              </a:ext>
            </a:extLst>
          </p:cNvPr>
          <p:cNvSpPr txBox="1">
            <a:spLocks/>
          </p:cNvSpPr>
          <p:nvPr/>
        </p:nvSpPr>
        <p:spPr>
          <a:xfrm>
            <a:off x="4621401" y="4216432"/>
            <a:ext cx="5606004" cy="1219378"/>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lnSpc>
                <a:spcPct val="150000"/>
              </a:lnSpc>
              <a:spcBef>
                <a:spcPts val="0"/>
              </a:spcBef>
            </a:pPr>
            <a:r>
              <a:rPr lang="de-DE" sz="2500" b="0" cap="none" dirty="0">
                <a:solidFill>
                  <a:schemeClr val="tx1"/>
                </a:solidFill>
                <a:latin typeface="Helvetica Neue Light"/>
                <a:cs typeface="Calibri" panose="020F0502020204030204" pitchFamily="34" charset="0"/>
              </a:rPr>
              <a:t>Verschiedene Menschen</a:t>
            </a:r>
          </a:p>
          <a:p>
            <a:pPr algn="ctr">
              <a:lnSpc>
                <a:spcPct val="150000"/>
              </a:lnSpc>
              <a:spcBef>
                <a:spcPts val="0"/>
              </a:spcBef>
            </a:pPr>
            <a:r>
              <a:rPr lang="de-DE" sz="2500" b="0" cap="none" dirty="0">
                <a:solidFill>
                  <a:schemeClr val="tx1"/>
                </a:solidFill>
                <a:latin typeface="Helvetica Neue Light"/>
                <a:cs typeface="Calibri" panose="020F0502020204030204" pitchFamily="34" charset="0"/>
              </a:rPr>
              <a:t>sagen ihre Meinungen und </a:t>
            </a:r>
          </a:p>
          <a:p>
            <a:pPr algn="ctr">
              <a:lnSpc>
                <a:spcPct val="150000"/>
              </a:lnSpc>
              <a:spcBef>
                <a:spcPts val="0"/>
              </a:spcBef>
            </a:pPr>
            <a:r>
              <a:rPr lang="de-DE" sz="2500" b="0" cap="none" dirty="0">
                <a:solidFill>
                  <a:schemeClr val="tx1"/>
                </a:solidFill>
                <a:latin typeface="Helvetica Neue Light"/>
                <a:cs typeface="Calibri" panose="020F0502020204030204" pitchFamily="34" charset="0"/>
              </a:rPr>
              <a:t>machen Vorschläge</a:t>
            </a:r>
          </a:p>
          <a:p>
            <a:pPr algn="ctr">
              <a:lnSpc>
                <a:spcPct val="100000"/>
              </a:lnSpc>
              <a:spcBef>
                <a:spcPts val="0"/>
              </a:spcBef>
            </a:pPr>
            <a:r>
              <a:rPr lang="de-DE" sz="2500" b="0" cap="none" dirty="0">
                <a:solidFill>
                  <a:schemeClr val="tx1"/>
                </a:solidFill>
                <a:latin typeface="Helvetica Neue Light"/>
                <a:cs typeface="Calibri" panose="020F0502020204030204" pitchFamily="34" charset="0"/>
              </a:rPr>
              <a:t>  </a:t>
            </a:r>
          </a:p>
        </p:txBody>
      </p:sp>
      <p:pic>
        <p:nvPicPr>
          <p:cNvPr id="10" name="Grafik 9">
            <a:extLst>
              <a:ext uri="{FF2B5EF4-FFF2-40B4-BE49-F238E27FC236}">
                <a16:creationId xmlns:a16="http://schemas.microsoft.com/office/drawing/2014/main" id="{EAA8B6C1-E904-0EAF-6198-0DB84544BEA5}"/>
              </a:ext>
            </a:extLst>
          </p:cNvPr>
          <p:cNvPicPr>
            <a:picLocks noChangeAspect="1"/>
          </p:cNvPicPr>
          <p:nvPr/>
        </p:nvPicPr>
        <p:blipFill>
          <a:blip r:embed="rId3"/>
          <a:stretch>
            <a:fillRect/>
          </a:stretch>
        </p:blipFill>
        <p:spPr>
          <a:xfrm>
            <a:off x="803134" y="4483971"/>
            <a:ext cx="906513" cy="951839"/>
          </a:xfrm>
          <a:prstGeom prst="rect">
            <a:avLst/>
          </a:prstGeom>
        </p:spPr>
      </p:pic>
      <p:pic>
        <p:nvPicPr>
          <p:cNvPr id="11" name="Grafik 10">
            <a:extLst>
              <a:ext uri="{FF2B5EF4-FFF2-40B4-BE49-F238E27FC236}">
                <a16:creationId xmlns:a16="http://schemas.microsoft.com/office/drawing/2014/main" id="{8F0FAD43-4DD6-3B12-CAF9-628D57D576AB}"/>
              </a:ext>
            </a:extLst>
          </p:cNvPr>
          <p:cNvPicPr>
            <a:picLocks noChangeAspect="1"/>
          </p:cNvPicPr>
          <p:nvPr/>
        </p:nvPicPr>
        <p:blipFill>
          <a:blip r:embed="rId4"/>
          <a:stretch>
            <a:fillRect/>
          </a:stretch>
        </p:blipFill>
        <p:spPr>
          <a:xfrm>
            <a:off x="2839577" y="4926805"/>
            <a:ext cx="1071590" cy="1018011"/>
          </a:xfrm>
          <a:prstGeom prst="rect">
            <a:avLst/>
          </a:prstGeom>
        </p:spPr>
      </p:pic>
      <p:pic>
        <p:nvPicPr>
          <p:cNvPr id="12" name="Grafik 11">
            <a:extLst>
              <a:ext uri="{FF2B5EF4-FFF2-40B4-BE49-F238E27FC236}">
                <a16:creationId xmlns:a16="http://schemas.microsoft.com/office/drawing/2014/main" id="{7BC267BE-9AC5-7400-7CA1-9A907337FB1A}"/>
              </a:ext>
            </a:extLst>
          </p:cNvPr>
          <p:cNvPicPr>
            <a:picLocks noChangeAspect="1"/>
          </p:cNvPicPr>
          <p:nvPr/>
        </p:nvPicPr>
        <p:blipFill>
          <a:blip r:embed="rId5"/>
          <a:stretch>
            <a:fillRect/>
          </a:stretch>
        </p:blipFill>
        <p:spPr>
          <a:xfrm>
            <a:off x="2203398" y="3268380"/>
            <a:ext cx="906513" cy="906513"/>
          </a:xfrm>
          <a:prstGeom prst="rect">
            <a:avLst/>
          </a:prstGeom>
        </p:spPr>
      </p:pic>
    </p:spTree>
    <p:extLst>
      <p:ext uri="{BB962C8B-B14F-4D97-AF65-F5344CB8AC3E}">
        <p14:creationId xmlns:p14="http://schemas.microsoft.com/office/powerpoint/2010/main" val="1956186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p:txBody>
          <a:bodyPr lIns="0"/>
          <a:lstStyle/>
          <a:p>
            <a:r>
              <a:rPr lang="de-DE" dirty="0">
                <a:latin typeface="Helvetica Neue Light" panose="02000403000000020004"/>
              </a:rPr>
              <a:t>Der Bürger-Rat</a:t>
            </a:r>
          </a:p>
        </p:txBody>
      </p:sp>
      <p:sp>
        <p:nvSpPr>
          <p:cNvPr id="13" name="Titel 1">
            <a:extLst>
              <a:ext uri="{FF2B5EF4-FFF2-40B4-BE49-F238E27FC236}">
                <a16:creationId xmlns:a16="http://schemas.microsoft.com/office/drawing/2014/main" id="{1AAAFA81-3C86-E8C1-1201-050481C366E0}"/>
              </a:ext>
            </a:extLst>
          </p:cNvPr>
          <p:cNvSpPr txBox="1">
            <a:spLocks/>
          </p:cNvSpPr>
          <p:nvPr/>
        </p:nvSpPr>
        <p:spPr>
          <a:xfrm>
            <a:off x="777311" y="2073755"/>
            <a:ext cx="3677278" cy="1511812"/>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r>
              <a:rPr lang="de-DE" sz="2500" b="0" cap="none" dirty="0">
                <a:solidFill>
                  <a:schemeClr val="tx1"/>
                </a:solidFill>
                <a:latin typeface="Helvetica Neue Light"/>
                <a:cs typeface="Calibri" panose="020F0502020204030204" pitchFamily="34" charset="0"/>
              </a:rPr>
              <a:t>Zufällig ausgeloste Bürgerinnen und Bürger</a:t>
            </a:r>
          </a:p>
        </p:txBody>
      </p:sp>
      <p:sp>
        <p:nvSpPr>
          <p:cNvPr id="14" name="Titel 1">
            <a:extLst>
              <a:ext uri="{FF2B5EF4-FFF2-40B4-BE49-F238E27FC236}">
                <a16:creationId xmlns:a16="http://schemas.microsoft.com/office/drawing/2014/main" id="{D4F18A15-15E4-D23F-C032-74B224F5B325}"/>
              </a:ext>
            </a:extLst>
          </p:cNvPr>
          <p:cNvSpPr txBox="1">
            <a:spLocks/>
          </p:cNvSpPr>
          <p:nvPr/>
        </p:nvSpPr>
        <p:spPr>
          <a:xfrm>
            <a:off x="6444575" y="1717389"/>
            <a:ext cx="2536999" cy="450959"/>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r>
              <a:rPr lang="de-DE" sz="2500" b="0" cap="none" dirty="0">
                <a:solidFill>
                  <a:schemeClr val="tx1"/>
                </a:solidFill>
                <a:latin typeface="Helvetica Neue Light"/>
                <a:cs typeface="Calibri" panose="020F0502020204030204" pitchFamily="34" charset="0"/>
              </a:rPr>
              <a:t>Moderation</a:t>
            </a:r>
          </a:p>
        </p:txBody>
      </p:sp>
      <p:sp>
        <p:nvSpPr>
          <p:cNvPr id="15" name="Titel 1">
            <a:extLst>
              <a:ext uri="{FF2B5EF4-FFF2-40B4-BE49-F238E27FC236}">
                <a16:creationId xmlns:a16="http://schemas.microsoft.com/office/drawing/2014/main" id="{A7F5B83E-A9DE-A5A4-E723-8F3B734A2130}"/>
              </a:ext>
            </a:extLst>
          </p:cNvPr>
          <p:cNvSpPr txBox="1">
            <a:spLocks/>
          </p:cNvSpPr>
          <p:nvPr/>
        </p:nvSpPr>
        <p:spPr>
          <a:xfrm>
            <a:off x="557321" y="5025105"/>
            <a:ext cx="2830600" cy="801441"/>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gn="ctr">
              <a:spcBef>
                <a:spcPts val="600"/>
              </a:spcBef>
            </a:pPr>
            <a:r>
              <a:rPr lang="de-DE" sz="2500" b="0" cap="none" dirty="0">
                <a:solidFill>
                  <a:schemeClr val="tx1"/>
                </a:solidFill>
                <a:latin typeface="Helvetica Neue Light"/>
                <a:cs typeface="Calibri" panose="020F0502020204030204" pitchFamily="34" charset="0"/>
              </a:rPr>
              <a:t>Expertinnen </a:t>
            </a:r>
            <a:br>
              <a:rPr lang="de-DE" sz="2500" b="0" cap="none" dirty="0">
                <a:solidFill>
                  <a:schemeClr val="tx1"/>
                </a:solidFill>
                <a:latin typeface="Helvetica Neue Light"/>
                <a:cs typeface="Calibri" panose="020F0502020204030204" pitchFamily="34" charset="0"/>
              </a:rPr>
            </a:br>
            <a:r>
              <a:rPr lang="de-DE" sz="2500" b="0" cap="none" dirty="0">
                <a:solidFill>
                  <a:schemeClr val="tx1"/>
                </a:solidFill>
                <a:latin typeface="Helvetica Neue Light"/>
                <a:cs typeface="Calibri" panose="020F0502020204030204" pitchFamily="34" charset="0"/>
              </a:rPr>
              <a:t>und Experten</a:t>
            </a:r>
          </a:p>
        </p:txBody>
      </p:sp>
      <p:sp>
        <p:nvSpPr>
          <p:cNvPr id="4" name="Grafik 7">
            <a:extLst>
              <a:ext uri="{FF2B5EF4-FFF2-40B4-BE49-F238E27FC236}">
                <a16:creationId xmlns:a16="http://schemas.microsoft.com/office/drawing/2014/main" id="{B569CF27-E715-D1E1-CF2B-FDB44F03F719}"/>
              </a:ext>
            </a:extLst>
          </p:cNvPr>
          <p:cNvSpPr/>
          <p:nvPr/>
        </p:nvSpPr>
        <p:spPr>
          <a:xfrm>
            <a:off x="4035797" y="1744127"/>
            <a:ext cx="8540010" cy="5484077"/>
          </a:xfrm>
          <a:custGeom>
            <a:avLst/>
            <a:gdLst>
              <a:gd name="connsiteX0" fmla="*/ 93394 w 9447645"/>
              <a:gd name="connsiteY0" fmla="*/ 5809827 h 6374887"/>
              <a:gd name="connsiteX1" fmla="*/ 45950 w 9447645"/>
              <a:gd name="connsiteY1" fmla="*/ 4398369 h 6374887"/>
              <a:gd name="connsiteX2" fmla="*/ 492841 w 9447645"/>
              <a:gd name="connsiteY2" fmla="*/ 3164106 h 6374887"/>
              <a:gd name="connsiteX3" fmla="*/ 2330910 w 9447645"/>
              <a:gd name="connsiteY3" fmla="*/ 1807640 h 6374887"/>
              <a:gd name="connsiteX4" fmla="*/ 3979204 w 9447645"/>
              <a:gd name="connsiteY4" fmla="*/ 1648774 h 6374887"/>
              <a:gd name="connsiteX5" fmla="*/ 5593828 w 9447645"/>
              <a:gd name="connsiteY5" fmla="*/ 1329516 h 6374887"/>
              <a:gd name="connsiteX6" fmla="*/ 7390574 w 9447645"/>
              <a:gd name="connsiteY6" fmla="*/ 151773 h 6374887"/>
              <a:gd name="connsiteX7" fmla="*/ 8426688 w 9447645"/>
              <a:gd name="connsiteY7" fmla="*/ 50954 h 6374887"/>
              <a:gd name="connsiteX8" fmla="*/ 8930206 w 9447645"/>
              <a:gd name="connsiteY8" fmla="*/ 328969 h 6374887"/>
              <a:gd name="connsiteX9" fmla="*/ 9305166 w 9447645"/>
              <a:gd name="connsiteY9" fmla="*/ 842226 h 6374887"/>
              <a:gd name="connsiteX10" fmla="*/ 9447498 w 9447645"/>
              <a:gd name="connsiteY10" fmla="*/ 1576979 h 6374887"/>
              <a:gd name="connsiteX11" fmla="*/ 9318940 w 9447645"/>
              <a:gd name="connsiteY11" fmla="*/ 2284236 h 6374887"/>
              <a:gd name="connsiteX12" fmla="*/ 9123043 w 9447645"/>
              <a:gd name="connsiteY12" fmla="*/ 6243652 h 6374887"/>
              <a:gd name="connsiteX13" fmla="*/ 4179692 w 9447645"/>
              <a:gd name="connsiteY13" fmla="*/ 6287951 h 6374887"/>
              <a:gd name="connsiteX14" fmla="*/ 93394 w 9447645"/>
              <a:gd name="connsiteY14" fmla="*/ 5809827 h 637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7645" h="6374887">
                <a:moveTo>
                  <a:pt x="93394" y="5809827"/>
                </a:moveTo>
                <a:cubicBezTo>
                  <a:pt x="-13738" y="5340869"/>
                  <a:pt x="-27512" y="4853579"/>
                  <a:pt x="45950" y="4398369"/>
                </a:cubicBezTo>
                <a:cubicBezTo>
                  <a:pt x="117881" y="3943158"/>
                  <a:pt x="273987" y="3523081"/>
                  <a:pt x="492841" y="3164106"/>
                </a:cubicBezTo>
                <a:cubicBezTo>
                  <a:pt x="929019" y="2446157"/>
                  <a:pt x="1602416" y="1992474"/>
                  <a:pt x="2330910" y="1807640"/>
                </a:cubicBezTo>
                <a:cubicBezTo>
                  <a:pt x="2865037" y="1671687"/>
                  <a:pt x="3425181" y="1673215"/>
                  <a:pt x="3979204" y="1648774"/>
                </a:cubicBezTo>
                <a:cubicBezTo>
                  <a:pt x="4533226" y="1624333"/>
                  <a:pt x="5091840" y="1569341"/>
                  <a:pt x="5593828" y="1329516"/>
                </a:cubicBezTo>
                <a:cubicBezTo>
                  <a:pt x="6232025" y="1024005"/>
                  <a:pt x="6744726" y="434370"/>
                  <a:pt x="7390574" y="151773"/>
                </a:cubicBezTo>
                <a:cubicBezTo>
                  <a:pt x="7713500" y="9710"/>
                  <a:pt x="8073155" y="-51392"/>
                  <a:pt x="8426688" y="50954"/>
                </a:cubicBezTo>
                <a:cubicBezTo>
                  <a:pt x="8604221" y="102891"/>
                  <a:pt x="8777161" y="194544"/>
                  <a:pt x="8930206" y="328969"/>
                </a:cubicBezTo>
                <a:cubicBezTo>
                  <a:pt x="9083251" y="463393"/>
                  <a:pt x="9214869" y="639062"/>
                  <a:pt x="9305166" y="842226"/>
                </a:cubicBezTo>
                <a:cubicBezTo>
                  <a:pt x="9406176" y="1071359"/>
                  <a:pt x="9450559" y="1329516"/>
                  <a:pt x="9447498" y="1576979"/>
                </a:cubicBezTo>
                <a:cubicBezTo>
                  <a:pt x="9444437" y="1825970"/>
                  <a:pt x="9395462" y="2064268"/>
                  <a:pt x="9318940" y="2284236"/>
                </a:cubicBezTo>
                <a:cubicBezTo>
                  <a:pt x="9165895" y="2722644"/>
                  <a:pt x="9540855" y="6119920"/>
                  <a:pt x="9123043" y="6243652"/>
                </a:cubicBezTo>
                <a:cubicBezTo>
                  <a:pt x="8448115" y="6443762"/>
                  <a:pt x="6611576" y="6370439"/>
                  <a:pt x="4179692" y="6287951"/>
                </a:cubicBezTo>
                <a:cubicBezTo>
                  <a:pt x="3232344" y="6255872"/>
                  <a:pt x="186751" y="6711083"/>
                  <a:pt x="93394" y="5809827"/>
                </a:cubicBezTo>
                <a:close/>
              </a:path>
            </a:pathLst>
          </a:custGeom>
          <a:blipFill dpi="0" rotWithShape="1">
            <a:blip r:embed="rId2">
              <a:extLst>
                <a:ext uri="{28A0092B-C50C-407E-A947-70E740481C1C}">
                  <a14:useLocalDpi xmlns:a14="http://schemas.microsoft.com/office/drawing/2010/main"/>
                </a:ext>
              </a:extLst>
            </a:blip>
            <a:srcRect/>
            <a:stretch>
              <a:fillRect/>
            </a:stretch>
          </a:blipFill>
          <a:ln w="19050" cap="flat">
            <a:noFill/>
            <a:prstDash val="solid"/>
            <a:miter/>
          </a:ln>
        </p:spPr>
        <p:txBody>
          <a:bodyPr rtlCol="0" anchor="ctr"/>
          <a:lstStyle/>
          <a:p>
            <a:endParaRPr lang="de-DE"/>
          </a:p>
        </p:txBody>
      </p:sp>
    </p:spTree>
    <p:extLst>
      <p:ext uri="{BB962C8B-B14F-4D97-AF65-F5344CB8AC3E}">
        <p14:creationId xmlns:p14="http://schemas.microsoft.com/office/powerpoint/2010/main" val="910428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EE382-3F17-3DD4-BAC6-A8F11AB32A4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060BD85-81DD-CB51-F956-26FE5AB4D516}"/>
              </a:ext>
            </a:extLst>
          </p:cNvPr>
          <p:cNvSpPr>
            <a:spLocks noGrp="1"/>
          </p:cNvSpPr>
          <p:nvPr>
            <p:ph type="title"/>
          </p:nvPr>
        </p:nvSpPr>
        <p:spPr/>
        <p:txBody>
          <a:bodyPr lIns="0"/>
          <a:lstStyle/>
          <a:p>
            <a:r>
              <a:rPr lang="de-DE" dirty="0">
                <a:latin typeface="Helvetica Neue Light" panose="02000403000000020004"/>
              </a:rPr>
              <a:t>Der Bürger-Rat</a:t>
            </a:r>
          </a:p>
        </p:txBody>
      </p:sp>
      <p:sp>
        <p:nvSpPr>
          <p:cNvPr id="4" name="Grafik 7">
            <a:extLst>
              <a:ext uri="{FF2B5EF4-FFF2-40B4-BE49-F238E27FC236}">
                <a16:creationId xmlns:a16="http://schemas.microsoft.com/office/drawing/2014/main" id="{4FC73A4E-E863-61E0-6D26-EC23B54AE830}"/>
              </a:ext>
            </a:extLst>
          </p:cNvPr>
          <p:cNvSpPr/>
          <p:nvPr/>
        </p:nvSpPr>
        <p:spPr>
          <a:xfrm>
            <a:off x="4035797" y="1744127"/>
            <a:ext cx="8540010" cy="5484077"/>
          </a:xfrm>
          <a:custGeom>
            <a:avLst/>
            <a:gdLst>
              <a:gd name="connsiteX0" fmla="*/ 93394 w 9447645"/>
              <a:gd name="connsiteY0" fmla="*/ 5809827 h 6374887"/>
              <a:gd name="connsiteX1" fmla="*/ 45950 w 9447645"/>
              <a:gd name="connsiteY1" fmla="*/ 4398369 h 6374887"/>
              <a:gd name="connsiteX2" fmla="*/ 492841 w 9447645"/>
              <a:gd name="connsiteY2" fmla="*/ 3164106 h 6374887"/>
              <a:gd name="connsiteX3" fmla="*/ 2330910 w 9447645"/>
              <a:gd name="connsiteY3" fmla="*/ 1807640 h 6374887"/>
              <a:gd name="connsiteX4" fmla="*/ 3979204 w 9447645"/>
              <a:gd name="connsiteY4" fmla="*/ 1648774 h 6374887"/>
              <a:gd name="connsiteX5" fmla="*/ 5593828 w 9447645"/>
              <a:gd name="connsiteY5" fmla="*/ 1329516 h 6374887"/>
              <a:gd name="connsiteX6" fmla="*/ 7390574 w 9447645"/>
              <a:gd name="connsiteY6" fmla="*/ 151773 h 6374887"/>
              <a:gd name="connsiteX7" fmla="*/ 8426688 w 9447645"/>
              <a:gd name="connsiteY7" fmla="*/ 50954 h 6374887"/>
              <a:gd name="connsiteX8" fmla="*/ 8930206 w 9447645"/>
              <a:gd name="connsiteY8" fmla="*/ 328969 h 6374887"/>
              <a:gd name="connsiteX9" fmla="*/ 9305166 w 9447645"/>
              <a:gd name="connsiteY9" fmla="*/ 842226 h 6374887"/>
              <a:gd name="connsiteX10" fmla="*/ 9447498 w 9447645"/>
              <a:gd name="connsiteY10" fmla="*/ 1576979 h 6374887"/>
              <a:gd name="connsiteX11" fmla="*/ 9318940 w 9447645"/>
              <a:gd name="connsiteY11" fmla="*/ 2284236 h 6374887"/>
              <a:gd name="connsiteX12" fmla="*/ 9123043 w 9447645"/>
              <a:gd name="connsiteY12" fmla="*/ 6243652 h 6374887"/>
              <a:gd name="connsiteX13" fmla="*/ 4179692 w 9447645"/>
              <a:gd name="connsiteY13" fmla="*/ 6287951 h 6374887"/>
              <a:gd name="connsiteX14" fmla="*/ 93394 w 9447645"/>
              <a:gd name="connsiteY14" fmla="*/ 5809827 h 637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7645" h="6374887">
                <a:moveTo>
                  <a:pt x="93394" y="5809827"/>
                </a:moveTo>
                <a:cubicBezTo>
                  <a:pt x="-13738" y="5340869"/>
                  <a:pt x="-27512" y="4853579"/>
                  <a:pt x="45950" y="4398369"/>
                </a:cubicBezTo>
                <a:cubicBezTo>
                  <a:pt x="117881" y="3943158"/>
                  <a:pt x="273987" y="3523081"/>
                  <a:pt x="492841" y="3164106"/>
                </a:cubicBezTo>
                <a:cubicBezTo>
                  <a:pt x="929019" y="2446157"/>
                  <a:pt x="1602416" y="1992474"/>
                  <a:pt x="2330910" y="1807640"/>
                </a:cubicBezTo>
                <a:cubicBezTo>
                  <a:pt x="2865037" y="1671687"/>
                  <a:pt x="3425181" y="1673215"/>
                  <a:pt x="3979204" y="1648774"/>
                </a:cubicBezTo>
                <a:cubicBezTo>
                  <a:pt x="4533226" y="1624333"/>
                  <a:pt x="5091840" y="1569341"/>
                  <a:pt x="5593828" y="1329516"/>
                </a:cubicBezTo>
                <a:cubicBezTo>
                  <a:pt x="6232025" y="1024005"/>
                  <a:pt x="6744726" y="434370"/>
                  <a:pt x="7390574" y="151773"/>
                </a:cubicBezTo>
                <a:cubicBezTo>
                  <a:pt x="7713500" y="9710"/>
                  <a:pt x="8073155" y="-51392"/>
                  <a:pt x="8426688" y="50954"/>
                </a:cubicBezTo>
                <a:cubicBezTo>
                  <a:pt x="8604221" y="102891"/>
                  <a:pt x="8777161" y="194544"/>
                  <a:pt x="8930206" y="328969"/>
                </a:cubicBezTo>
                <a:cubicBezTo>
                  <a:pt x="9083251" y="463393"/>
                  <a:pt x="9214869" y="639062"/>
                  <a:pt x="9305166" y="842226"/>
                </a:cubicBezTo>
                <a:cubicBezTo>
                  <a:pt x="9406176" y="1071359"/>
                  <a:pt x="9450559" y="1329516"/>
                  <a:pt x="9447498" y="1576979"/>
                </a:cubicBezTo>
                <a:cubicBezTo>
                  <a:pt x="9444437" y="1825970"/>
                  <a:pt x="9395462" y="2064268"/>
                  <a:pt x="9318940" y="2284236"/>
                </a:cubicBezTo>
                <a:cubicBezTo>
                  <a:pt x="9165895" y="2722644"/>
                  <a:pt x="9540855" y="6119920"/>
                  <a:pt x="9123043" y="6243652"/>
                </a:cubicBezTo>
                <a:cubicBezTo>
                  <a:pt x="8448115" y="6443762"/>
                  <a:pt x="6611576" y="6370439"/>
                  <a:pt x="4179692" y="6287951"/>
                </a:cubicBezTo>
                <a:cubicBezTo>
                  <a:pt x="3232344" y="6255872"/>
                  <a:pt x="186751" y="6711083"/>
                  <a:pt x="93394" y="5809827"/>
                </a:cubicBezTo>
                <a:close/>
              </a:path>
            </a:pathLst>
          </a:custGeom>
          <a:blipFill dpi="0" rotWithShape="1">
            <a:blip r:embed="rId2">
              <a:extLst>
                <a:ext uri="{28A0092B-C50C-407E-A947-70E740481C1C}">
                  <a14:useLocalDpi xmlns:a14="http://schemas.microsoft.com/office/drawing/2010/main"/>
                </a:ext>
              </a:extLst>
            </a:blip>
            <a:srcRect/>
            <a:stretch>
              <a:fillRect/>
            </a:stretch>
          </a:blipFill>
          <a:ln w="19050" cap="flat">
            <a:noFill/>
            <a:prstDash val="solid"/>
            <a:miter/>
          </a:ln>
        </p:spPr>
        <p:txBody>
          <a:bodyPr rtlCol="0" anchor="ctr"/>
          <a:lstStyle/>
          <a:p>
            <a:endParaRPr lang="de-DE"/>
          </a:p>
        </p:txBody>
      </p:sp>
      <p:sp>
        <p:nvSpPr>
          <p:cNvPr id="3" name="Titel 1">
            <a:extLst>
              <a:ext uri="{FF2B5EF4-FFF2-40B4-BE49-F238E27FC236}">
                <a16:creationId xmlns:a16="http://schemas.microsoft.com/office/drawing/2014/main" id="{8F677829-E5A8-DF7D-A155-C80D99E337A9}"/>
              </a:ext>
            </a:extLst>
          </p:cNvPr>
          <p:cNvSpPr txBox="1">
            <a:spLocks/>
          </p:cNvSpPr>
          <p:nvPr/>
        </p:nvSpPr>
        <p:spPr>
          <a:xfrm>
            <a:off x="670170" y="3531642"/>
            <a:ext cx="5546024" cy="1417218"/>
          </a:xfrm>
          <a:prstGeom prst="rect">
            <a:avLst/>
          </a:prstGeom>
          <a:no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spcBef>
                <a:spcPts val="600"/>
              </a:spcBef>
            </a:pPr>
            <a:r>
              <a:rPr lang="de-DE" sz="2500" cap="none" dirty="0">
                <a:solidFill>
                  <a:schemeClr val="tx1"/>
                </a:solidFill>
                <a:latin typeface="Helvetica Neue Light" panose="02000403000000020004"/>
                <a:ea typeface="Helvetica Neue" panose="02000503000000020004" pitchFamily="2" charset="0"/>
                <a:cs typeface="Helvetica Neue" panose="02000503000000020004" pitchFamily="2" charset="0"/>
              </a:rPr>
              <a:t>Das Ziel</a:t>
            </a:r>
            <a:br>
              <a:rPr lang="de-DE" sz="2500" b="0" cap="none" dirty="0">
                <a:solidFill>
                  <a:schemeClr val="tx1"/>
                </a:solidFill>
                <a:latin typeface="Helvetica Neue Light" panose="02000403000000020004"/>
                <a:cs typeface="Calibri" panose="020F0502020204030204" pitchFamily="34" charset="0"/>
              </a:rPr>
            </a:br>
            <a:r>
              <a:rPr lang="de-DE" sz="2500" b="0" cap="none" dirty="0">
                <a:solidFill>
                  <a:schemeClr val="tx1"/>
                </a:solidFill>
                <a:latin typeface="Helvetica Neue Light" panose="02000403000000020004"/>
                <a:cs typeface="Calibri" panose="020F0502020204030204" pitchFamily="34" charset="0"/>
              </a:rPr>
              <a:t>Eine gemeinsame </a:t>
            </a:r>
          </a:p>
          <a:p>
            <a:pPr>
              <a:spcBef>
                <a:spcPts val="600"/>
              </a:spcBef>
            </a:pPr>
            <a:r>
              <a:rPr lang="de-DE" sz="2500" b="0" cap="none" dirty="0">
                <a:solidFill>
                  <a:schemeClr val="tx1"/>
                </a:solidFill>
                <a:latin typeface="Helvetica Neue Light" panose="02000403000000020004"/>
                <a:cs typeface="Calibri" panose="020F0502020204030204" pitchFamily="34" charset="0"/>
              </a:rPr>
              <a:t>Empfehlung </a:t>
            </a:r>
          </a:p>
        </p:txBody>
      </p:sp>
      <p:sp>
        <p:nvSpPr>
          <p:cNvPr id="5" name="Titel 1">
            <a:extLst>
              <a:ext uri="{FF2B5EF4-FFF2-40B4-BE49-F238E27FC236}">
                <a16:creationId xmlns:a16="http://schemas.microsoft.com/office/drawing/2014/main" id="{3D0C4171-9858-4A63-B576-C6C9B7C3E28D}"/>
              </a:ext>
            </a:extLst>
          </p:cNvPr>
          <p:cNvSpPr txBox="1">
            <a:spLocks/>
          </p:cNvSpPr>
          <p:nvPr/>
        </p:nvSpPr>
        <p:spPr>
          <a:xfrm>
            <a:off x="586085" y="1704645"/>
            <a:ext cx="8986345" cy="1219378"/>
          </a:xfrm>
          <a:prstGeom prst="rect">
            <a:avLst/>
          </a:prstGeom>
          <a:noFill/>
        </p:spPr>
        <p:txBody>
          <a:bodyPr/>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spcBef>
                <a:spcPts val="0"/>
              </a:spcBef>
            </a:pPr>
            <a:r>
              <a:rPr lang="de-DE" sz="2500" cap="none" dirty="0">
                <a:solidFill>
                  <a:schemeClr val="tx1"/>
                </a:solidFill>
                <a:latin typeface="Helvetica Neue Light"/>
                <a:cs typeface="Calibri" panose="020F0502020204030204" pitchFamily="34" charset="0"/>
              </a:rPr>
              <a:t>Die Aufgabe</a:t>
            </a:r>
          </a:p>
          <a:p>
            <a:pPr>
              <a:lnSpc>
                <a:spcPct val="100000"/>
              </a:lnSpc>
              <a:spcBef>
                <a:spcPts val="0"/>
              </a:spcBef>
            </a:pPr>
            <a:r>
              <a:rPr lang="de-DE" sz="2500" b="0" cap="none" dirty="0">
                <a:solidFill>
                  <a:schemeClr val="tx1"/>
                </a:solidFill>
                <a:latin typeface="Helvetica Neue Light"/>
                <a:cs typeface="Calibri" panose="020F0502020204030204" pitchFamily="34" charset="0"/>
              </a:rPr>
              <a:t>Meinungen austauschen, sich gegenseitig zuhören </a:t>
            </a:r>
          </a:p>
          <a:p>
            <a:pPr>
              <a:lnSpc>
                <a:spcPct val="100000"/>
              </a:lnSpc>
              <a:spcBef>
                <a:spcPts val="0"/>
              </a:spcBef>
            </a:pPr>
            <a:r>
              <a:rPr lang="de-DE" sz="2500" b="0" cap="none" dirty="0">
                <a:solidFill>
                  <a:schemeClr val="tx1"/>
                </a:solidFill>
                <a:latin typeface="Helvetica Neue Light"/>
                <a:cs typeface="Calibri" panose="020F0502020204030204" pitchFamily="34" charset="0"/>
              </a:rPr>
              <a:t>und einen Kompromiss finden</a:t>
            </a:r>
          </a:p>
        </p:txBody>
      </p:sp>
    </p:spTree>
    <p:extLst>
      <p:ext uri="{BB962C8B-B14F-4D97-AF65-F5344CB8AC3E}">
        <p14:creationId xmlns:p14="http://schemas.microsoft.com/office/powerpoint/2010/main" val="1802785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9462E31-2EE2-19DA-25D2-2A507B6F0481}"/>
              </a:ext>
            </a:extLst>
          </p:cNvPr>
          <p:cNvSpPr txBox="1">
            <a:spLocks/>
          </p:cNvSpPr>
          <p:nvPr/>
        </p:nvSpPr>
        <p:spPr>
          <a:xfrm>
            <a:off x="670170" y="2380536"/>
            <a:ext cx="3170120" cy="1048464"/>
          </a:xfrm>
          <a:prstGeom prst="rect">
            <a:avLst/>
          </a:prstGeom>
          <a:solidFill>
            <a:schemeClr val="bg1">
              <a:alpha val="62000"/>
            </a:schemeClr>
          </a:solid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endParaRPr lang="de-DE" sz="500" b="0" cap="none" dirty="0">
              <a:solidFill>
                <a:schemeClr val="tx1"/>
              </a:solidFill>
              <a:latin typeface="Helvetica Neue Light"/>
              <a:cs typeface="Calibri" panose="020F0502020204030204" pitchFamily="34" charset="0"/>
            </a:endParaRPr>
          </a:p>
          <a:p>
            <a:r>
              <a:rPr lang="de-DE" sz="2500" b="0" cap="none" dirty="0">
                <a:solidFill>
                  <a:schemeClr val="tx1"/>
                </a:solidFill>
                <a:latin typeface="Helvetica Neue Light"/>
                <a:cs typeface="Calibri" panose="020F0502020204030204" pitchFamily="34" charset="0"/>
              </a:rPr>
              <a:t>Anhörungs-</a:t>
            </a:r>
          </a:p>
          <a:p>
            <a:r>
              <a:rPr lang="de-DE" sz="2500" b="0" cap="none" dirty="0">
                <a:solidFill>
                  <a:schemeClr val="tx1"/>
                </a:solidFill>
                <a:latin typeface="Helvetica Neue Light"/>
                <a:cs typeface="Calibri" panose="020F0502020204030204" pitchFamily="34" charset="0"/>
              </a:rPr>
              <a:t>Pflicht</a:t>
            </a:r>
          </a:p>
        </p:txBody>
      </p:sp>
      <p:sp>
        <p:nvSpPr>
          <p:cNvPr id="6" name="Titel 1">
            <a:extLst>
              <a:ext uri="{FF2B5EF4-FFF2-40B4-BE49-F238E27FC236}">
                <a16:creationId xmlns:a16="http://schemas.microsoft.com/office/drawing/2014/main" id="{D18A31D6-17D1-9B46-E86D-1025C47EE568}"/>
              </a:ext>
            </a:extLst>
          </p:cNvPr>
          <p:cNvSpPr txBox="1">
            <a:spLocks/>
          </p:cNvSpPr>
          <p:nvPr/>
        </p:nvSpPr>
        <p:spPr>
          <a:xfrm>
            <a:off x="670170" y="3933602"/>
            <a:ext cx="4667580" cy="809933"/>
          </a:xfrm>
          <a:prstGeom prst="rect">
            <a:avLst/>
          </a:prstGeom>
          <a:solidFill>
            <a:schemeClr val="bg1">
              <a:alpha val="62000"/>
            </a:schemeClr>
          </a:solidFill>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2500" b="0" cap="none" dirty="0">
                <a:solidFill>
                  <a:schemeClr val="tx1"/>
                </a:solidFill>
                <a:latin typeface="Helvetica Neue Light"/>
                <a:cs typeface="Calibri" panose="020F0502020204030204" pitchFamily="34" charset="0"/>
              </a:rPr>
              <a:t>Veröffentlichungs-</a:t>
            </a:r>
          </a:p>
          <a:p>
            <a:r>
              <a:rPr lang="de-DE" sz="2500" b="0" cap="none" dirty="0">
                <a:solidFill>
                  <a:schemeClr val="tx1"/>
                </a:solidFill>
                <a:latin typeface="Helvetica Neue Light"/>
                <a:cs typeface="Calibri" panose="020F0502020204030204" pitchFamily="34" charset="0"/>
              </a:rPr>
              <a:t>Pflicht</a:t>
            </a:r>
          </a:p>
        </p:txBody>
      </p:sp>
      <p:sp>
        <p:nvSpPr>
          <p:cNvPr id="11" name="Grafik 9">
            <a:extLst>
              <a:ext uri="{FF2B5EF4-FFF2-40B4-BE49-F238E27FC236}">
                <a16:creationId xmlns:a16="http://schemas.microsoft.com/office/drawing/2014/main" id="{120799DD-0BFA-E448-01BA-B78A80882C9B}"/>
              </a:ext>
            </a:extLst>
          </p:cNvPr>
          <p:cNvSpPr/>
          <p:nvPr/>
        </p:nvSpPr>
        <p:spPr>
          <a:xfrm>
            <a:off x="3538633" y="-1285502"/>
            <a:ext cx="11272341" cy="8468882"/>
          </a:xfrm>
          <a:custGeom>
            <a:avLst/>
            <a:gdLst>
              <a:gd name="connsiteX0" fmla="*/ 7471598 w 8659228"/>
              <a:gd name="connsiteY0" fmla="*/ 5838510 h 6505657"/>
              <a:gd name="connsiteX1" fmla="*/ 6400815 w 8659228"/>
              <a:gd name="connsiteY1" fmla="*/ 6387073 h 6505657"/>
              <a:gd name="connsiteX2" fmla="*/ 5286643 w 8659228"/>
              <a:gd name="connsiteY2" fmla="*/ 6490897 h 6505657"/>
              <a:gd name="connsiteX3" fmla="*/ 3574320 w 8659228"/>
              <a:gd name="connsiteY3" fmla="*/ 5567327 h 6505657"/>
              <a:gd name="connsiteX4" fmla="*/ 2855299 w 8659228"/>
              <a:gd name="connsiteY4" fmla="*/ 4355530 h 6505657"/>
              <a:gd name="connsiteX5" fmla="*/ 2024707 w 8659228"/>
              <a:gd name="connsiteY5" fmla="*/ 3227411 h 6505657"/>
              <a:gd name="connsiteX6" fmla="*/ 465795 w 8659228"/>
              <a:gd name="connsiteY6" fmla="*/ 2269750 h 6505657"/>
              <a:gd name="connsiteX7" fmla="*/ 13308 w 8659228"/>
              <a:gd name="connsiteY7" fmla="*/ 1507340 h 6505657"/>
              <a:gd name="connsiteX8" fmla="*/ 45850 w 8659228"/>
              <a:gd name="connsiteY8" fmla="*/ 1019212 h 6505657"/>
              <a:gd name="connsiteX9" fmla="*/ 306185 w 8659228"/>
              <a:gd name="connsiteY9" fmla="*/ 545030 h 6505657"/>
              <a:gd name="connsiteX10" fmla="*/ 822207 w 8659228"/>
              <a:gd name="connsiteY10" fmla="*/ 168474 h 6505657"/>
              <a:gd name="connsiteX11" fmla="*/ 1414159 w 8659228"/>
              <a:gd name="connsiteY11" fmla="*/ 11963 h 6505657"/>
              <a:gd name="connsiteX12" fmla="*/ 2543827 w 8659228"/>
              <a:gd name="connsiteY12" fmla="*/ 98741 h 6505657"/>
              <a:gd name="connsiteX13" fmla="*/ 5151827 w 8659228"/>
              <a:gd name="connsiteY13" fmla="*/ 469099 h 6505657"/>
              <a:gd name="connsiteX14" fmla="*/ 7485544 w 8659228"/>
              <a:gd name="connsiteY14" fmla="*/ 1352378 h 6505657"/>
              <a:gd name="connsiteX15" fmla="*/ 8655502 w 8659228"/>
              <a:gd name="connsiteY15" fmla="*/ 3371525 h 6505657"/>
              <a:gd name="connsiteX16" fmla="*/ 8392068 w 8659228"/>
              <a:gd name="connsiteY16" fmla="*/ 4682498 h 6505657"/>
              <a:gd name="connsiteX17" fmla="*/ 7471598 w 8659228"/>
              <a:gd name="connsiteY17" fmla="*/ 5838510 h 650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659228" h="6505657">
                <a:moveTo>
                  <a:pt x="7471598" y="5838510"/>
                </a:moveTo>
                <a:cubicBezTo>
                  <a:pt x="7149279" y="6091097"/>
                  <a:pt x="6777371" y="6278600"/>
                  <a:pt x="6400815" y="6387073"/>
                </a:cubicBezTo>
                <a:cubicBezTo>
                  <a:pt x="6024259" y="6495546"/>
                  <a:pt x="5641504" y="6528088"/>
                  <a:pt x="5286643" y="6490897"/>
                </a:cubicBezTo>
                <a:cubicBezTo>
                  <a:pt x="4575371" y="6414966"/>
                  <a:pt x="3980319" y="6061654"/>
                  <a:pt x="3574320" y="5567327"/>
                </a:cubicBezTo>
                <a:cubicBezTo>
                  <a:pt x="3276794" y="5204718"/>
                  <a:pt x="3075345" y="4772376"/>
                  <a:pt x="2855299" y="4355530"/>
                </a:cubicBezTo>
                <a:cubicBezTo>
                  <a:pt x="2635254" y="3937134"/>
                  <a:pt x="2391965" y="3526486"/>
                  <a:pt x="2024707" y="3227411"/>
                </a:cubicBezTo>
                <a:cubicBezTo>
                  <a:pt x="1558273" y="2846206"/>
                  <a:pt x="918283" y="2664901"/>
                  <a:pt x="465795" y="2269750"/>
                </a:cubicBezTo>
                <a:cubicBezTo>
                  <a:pt x="239552" y="2072949"/>
                  <a:pt x="62896" y="1817262"/>
                  <a:pt x="13308" y="1507340"/>
                </a:cubicBezTo>
                <a:cubicBezTo>
                  <a:pt x="-11486" y="1352378"/>
                  <a:pt x="-2188" y="1185020"/>
                  <a:pt x="45850" y="1019212"/>
                </a:cubicBezTo>
                <a:cubicBezTo>
                  <a:pt x="93888" y="851853"/>
                  <a:pt x="182216" y="687594"/>
                  <a:pt x="306185" y="545030"/>
                </a:cubicBezTo>
                <a:cubicBezTo>
                  <a:pt x="445650" y="383870"/>
                  <a:pt x="630054" y="256802"/>
                  <a:pt x="822207" y="168474"/>
                </a:cubicBezTo>
                <a:cubicBezTo>
                  <a:pt x="1014359" y="80146"/>
                  <a:pt x="1217358" y="32108"/>
                  <a:pt x="1414159" y="11963"/>
                </a:cubicBezTo>
                <a:cubicBezTo>
                  <a:pt x="1807761" y="-28327"/>
                  <a:pt x="2176569" y="41405"/>
                  <a:pt x="2543827" y="98741"/>
                </a:cubicBezTo>
                <a:cubicBezTo>
                  <a:pt x="3406962" y="235107"/>
                  <a:pt x="4297990" y="307939"/>
                  <a:pt x="5151827" y="469099"/>
                </a:cubicBezTo>
                <a:cubicBezTo>
                  <a:pt x="6005664" y="630259"/>
                  <a:pt x="6831608" y="882846"/>
                  <a:pt x="7485544" y="1352378"/>
                </a:cubicBezTo>
                <a:cubicBezTo>
                  <a:pt x="8139481" y="1820362"/>
                  <a:pt x="8610564" y="2523886"/>
                  <a:pt x="8655502" y="3371525"/>
                </a:cubicBezTo>
                <a:cubicBezTo>
                  <a:pt x="8678746" y="3796119"/>
                  <a:pt x="8593518" y="4250156"/>
                  <a:pt x="8392068" y="4682498"/>
                </a:cubicBezTo>
                <a:cubicBezTo>
                  <a:pt x="8190618" y="5114840"/>
                  <a:pt x="7871399" y="5525488"/>
                  <a:pt x="7471598" y="5838510"/>
                </a:cubicBezTo>
                <a:close/>
              </a:path>
            </a:pathLst>
          </a:custGeom>
          <a:blipFill dpi="0" rotWithShape="1">
            <a:blip r:embed="rId2">
              <a:extLst>
                <a:ext uri="{28A0092B-C50C-407E-A947-70E740481C1C}">
                  <a14:useLocalDpi xmlns:a14="http://schemas.microsoft.com/office/drawing/2010/main"/>
                </a:ext>
              </a:extLst>
            </a:blip>
            <a:srcRect/>
            <a:stretch>
              <a:fillRect/>
            </a:stretch>
          </a:blipFill>
          <a:ln w="19050" cap="flat">
            <a:noFill/>
            <a:prstDash val="solid"/>
            <a:miter/>
          </a:ln>
        </p:spPr>
        <p:txBody>
          <a:bodyPr rtlCol="0" anchor="ctr"/>
          <a:lstStyle/>
          <a:p>
            <a:endParaRPr lang="de-DE"/>
          </a:p>
        </p:txBody>
      </p:sp>
      <p:sp>
        <p:nvSpPr>
          <p:cNvPr id="4" name="Titel 1">
            <a:extLst>
              <a:ext uri="{FF2B5EF4-FFF2-40B4-BE49-F238E27FC236}">
                <a16:creationId xmlns:a16="http://schemas.microsoft.com/office/drawing/2014/main" id="{47ACFF9E-C5DC-CBAE-77E5-9E679A38DC99}"/>
              </a:ext>
            </a:extLst>
          </p:cNvPr>
          <p:cNvSpPr txBox="1">
            <a:spLocks/>
          </p:cNvSpPr>
          <p:nvPr/>
        </p:nvSpPr>
        <p:spPr>
          <a:xfrm>
            <a:off x="624645" y="612775"/>
            <a:ext cx="10942709" cy="1263159"/>
          </a:xfrm>
          <a:prstGeom prst="rect">
            <a:avLst/>
          </a:prstGeom>
        </p:spPr>
        <p:txBody>
          <a:bodyPr lIns="0"/>
          <a:lstStyle>
            <a:lvl1pPr algn="l" defTabSz="914400" rtl="0" eaLnBrk="1" latinLnBrk="0" hangingPunct="1">
              <a:lnSpc>
                <a:spcPct val="90000"/>
              </a:lnSpc>
              <a:spcBef>
                <a:spcPct val="0"/>
              </a:spcBef>
              <a:buNone/>
              <a:defRPr sz="3000" b="1" kern="1200" cap="all" spc="300" baseline="0">
                <a:solidFill>
                  <a:srgbClr val="CD1013"/>
                </a:solidFill>
                <a:latin typeface="Open Sans" panose="020B0606030504020204" pitchFamily="34" charset="0"/>
                <a:ea typeface="Open Sans" panose="020B0606030504020204" pitchFamily="34" charset="0"/>
                <a:cs typeface="Open Sans" panose="020B0606030504020204" pitchFamily="34" charset="0"/>
              </a:defRPr>
            </a:lvl1pPr>
          </a:lstStyle>
          <a:p>
            <a:r>
              <a:rPr lang="de-DE" sz="4000" cap="none" spc="0" dirty="0">
                <a:solidFill>
                  <a:srgbClr val="272726"/>
                </a:solidFill>
                <a:latin typeface="Helvetica Neue Light" panose="02000403000000020004"/>
              </a:rPr>
              <a:t>Bürger-</a:t>
            </a:r>
            <a:br>
              <a:rPr lang="de-DE" sz="4000" cap="none" spc="0" dirty="0">
                <a:solidFill>
                  <a:srgbClr val="272726"/>
                </a:solidFill>
                <a:latin typeface="Helvetica Neue Light" panose="02000403000000020004"/>
              </a:rPr>
            </a:br>
            <a:r>
              <a:rPr lang="de-DE" sz="4000" cap="none" spc="0" dirty="0">
                <a:solidFill>
                  <a:srgbClr val="272726"/>
                </a:solidFill>
                <a:latin typeface="Helvetica Neue Light" panose="02000403000000020004"/>
              </a:rPr>
              <a:t>Gutachten</a:t>
            </a:r>
          </a:p>
        </p:txBody>
      </p:sp>
      <p:pic>
        <p:nvPicPr>
          <p:cNvPr id="3" name="Grafik 2" descr="Ein Bild, das Text, Brief, Schrift, Dokument enthält.&#10;&#10;Automatisch generierte Beschreibung">
            <a:extLst>
              <a:ext uri="{FF2B5EF4-FFF2-40B4-BE49-F238E27FC236}">
                <a16:creationId xmlns:a16="http://schemas.microsoft.com/office/drawing/2014/main" id="{69BE9ADF-7B29-D839-3AC7-E4E566028BDB}"/>
              </a:ext>
            </a:extLst>
          </p:cNvPr>
          <p:cNvPicPr>
            <a:picLocks noChangeAspect="1"/>
          </p:cNvPicPr>
          <p:nvPr/>
        </p:nvPicPr>
        <p:blipFill>
          <a:blip r:embed="rId3"/>
          <a:stretch>
            <a:fillRect/>
          </a:stretch>
        </p:blipFill>
        <p:spPr>
          <a:xfrm>
            <a:off x="4133975" y="612775"/>
            <a:ext cx="3924048" cy="5557693"/>
          </a:xfrm>
          <a:prstGeom prst="rect">
            <a:avLst/>
          </a:prstGeom>
          <a:ln>
            <a:solidFill>
              <a:srgbClr val="B20938"/>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a:extLst>
              <a:ext uri="{FF2B5EF4-FFF2-40B4-BE49-F238E27FC236}">
                <a16:creationId xmlns:a16="http://schemas.microsoft.com/office/drawing/2014/main" id="{251B5585-F71E-CC98-A9CB-46B446F1A75D}"/>
              </a:ext>
            </a:extLst>
          </p:cNvPr>
          <p:cNvSpPr/>
          <p:nvPr/>
        </p:nvSpPr>
        <p:spPr>
          <a:xfrm>
            <a:off x="-299461" y="0"/>
            <a:ext cx="5759669" cy="3812080"/>
          </a:xfrm>
          <a:custGeom>
            <a:avLst/>
            <a:gdLst/>
            <a:ahLst/>
            <a:cxnLst/>
            <a:rect l="l" t="t" r="r" b="b"/>
            <a:pathLst>
              <a:path w="13321614" h="8592441">
                <a:moveTo>
                  <a:pt x="0" y="0"/>
                </a:moveTo>
                <a:lnTo>
                  <a:pt x="13321614" y="0"/>
                </a:lnTo>
                <a:lnTo>
                  <a:pt x="13321614" y="8592441"/>
                </a:lnTo>
                <a:lnTo>
                  <a:pt x="0" y="8592441"/>
                </a:lnTo>
                <a:lnTo>
                  <a:pt x="0" y="0"/>
                </a:lnTo>
                <a:close/>
              </a:path>
            </a:pathLst>
          </a:custGeom>
          <a:blipFill>
            <a:blip r:embed="rId2"/>
            <a:stretch>
              <a:fillRect/>
            </a:stretch>
          </a:blipFill>
        </p:spPr>
        <p:txBody>
          <a:bodyPr/>
          <a:lstStyle/>
          <a:p>
            <a:endParaRPr lang="de-DE"/>
          </a:p>
        </p:txBody>
      </p:sp>
      <p:sp>
        <p:nvSpPr>
          <p:cNvPr id="7" name="Textfeld 6">
            <a:extLst>
              <a:ext uri="{FF2B5EF4-FFF2-40B4-BE49-F238E27FC236}">
                <a16:creationId xmlns:a16="http://schemas.microsoft.com/office/drawing/2014/main" id="{6B22520F-411D-E5A0-A4DB-345AB8068AB1}"/>
              </a:ext>
            </a:extLst>
          </p:cNvPr>
          <p:cNvSpPr txBox="1"/>
          <p:nvPr/>
        </p:nvSpPr>
        <p:spPr>
          <a:xfrm>
            <a:off x="1204793" y="1845481"/>
            <a:ext cx="972000" cy="1026000"/>
          </a:xfrm>
          <a:prstGeom prst="rect">
            <a:avLst/>
          </a:prstGeom>
          <a:solidFill>
            <a:schemeClr val="bg1">
              <a:lumMod val="75000"/>
            </a:schemeClr>
          </a:solidFill>
        </p:spPr>
        <p:txBody>
          <a:bodyPr wrap="square" rtlCol="0">
            <a:spAutoFit/>
          </a:bodyPr>
          <a:lstStyle/>
          <a:p>
            <a:endParaRPr lang="de-DE" dirty="0"/>
          </a:p>
          <a:p>
            <a:endParaRPr lang="de-DE" dirty="0"/>
          </a:p>
          <a:p>
            <a:endParaRPr lang="de-DE" dirty="0"/>
          </a:p>
        </p:txBody>
      </p:sp>
      <p:sp>
        <p:nvSpPr>
          <p:cNvPr id="6" name="Freeform 10">
            <a:extLst>
              <a:ext uri="{FF2B5EF4-FFF2-40B4-BE49-F238E27FC236}">
                <a16:creationId xmlns:a16="http://schemas.microsoft.com/office/drawing/2014/main" id="{5FE62606-0A86-544E-E893-DEB2847D7EB6}"/>
              </a:ext>
            </a:extLst>
          </p:cNvPr>
          <p:cNvSpPr/>
          <p:nvPr/>
        </p:nvSpPr>
        <p:spPr>
          <a:xfrm>
            <a:off x="1112229" y="1822241"/>
            <a:ext cx="1121876" cy="1049240"/>
          </a:xfrm>
          <a:custGeom>
            <a:avLst/>
            <a:gdLst/>
            <a:ahLst/>
            <a:cxnLst/>
            <a:rect l="l" t="t" r="r" b="b"/>
            <a:pathLst>
              <a:path w="2657045" h="2201591">
                <a:moveTo>
                  <a:pt x="0" y="0"/>
                </a:moveTo>
                <a:lnTo>
                  <a:pt x="2657046" y="0"/>
                </a:lnTo>
                <a:lnTo>
                  <a:pt x="2657046" y="2201591"/>
                </a:lnTo>
                <a:lnTo>
                  <a:pt x="0" y="2201591"/>
                </a:lnTo>
                <a:lnTo>
                  <a:pt x="0" y="0"/>
                </a:lnTo>
                <a:close/>
              </a:path>
            </a:pathLst>
          </a:custGeom>
          <a:blipFill>
            <a:blip r:embed="rId3">
              <a:extLst>
                <a:ext uri="{28A0092B-C50C-407E-A947-70E740481C1C}">
                  <a14:useLocalDpi xmlns:a14="http://schemas.microsoft.com/office/drawing/2010/main"/>
                </a:ext>
              </a:extLst>
            </a:blip>
            <a:stretch>
              <a:fillRect/>
            </a:stretch>
          </a:blipFill>
        </p:spPr>
        <p:txBody>
          <a:bodyPr/>
          <a:lstStyle/>
          <a:p>
            <a:endParaRPr lang="de-DE" dirty="0"/>
          </a:p>
        </p:txBody>
      </p:sp>
      <p:sp>
        <p:nvSpPr>
          <p:cNvPr id="8" name="TextBox 11">
            <a:extLst>
              <a:ext uri="{FF2B5EF4-FFF2-40B4-BE49-F238E27FC236}">
                <a16:creationId xmlns:a16="http://schemas.microsoft.com/office/drawing/2014/main" id="{4DC01F34-A001-7E73-69C8-89CCAD72A7E3}"/>
              </a:ext>
            </a:extLst>
          </p:cNvPr>
          <p:cNvSpPr txBox="1"/>
          <p:nvPr/>
        </p:nvSpPr>
        <p:spPr>
          <a:xfrm>
            <a:off x="1193079" y="1052357"/>
            <a:ext cx="3656995" cy="722057"/>
          </a:xfrm>
          <a:prstGeom prst="rect">
            <a:avLst/>
          </a:prstGeom>
        </p:spPr>
        <p:txBody>
          <a:bodyPr wrap="square" lIns="0" tIns="0" rIns="0" bIns="0" rtlCol="0" anchor="t">
            <a:spAutoFit/>
          </a:bodyPr>
          <a:lstStyle/>
          <a:p>
            <a:pPr>
              <a:lnSpc>
                <a:spcPts val="6859"/>
              </a:lnSpc>
              <a:spcBef>
                <a:spcPct val="0"/>
              </a:spcBef>
            </a:pPr>
            <a:r>
              <a:rPr lang="en-US" sz="1600" b="1" dirty="0" err="1">
                <a:solidFill>
                  <a:srgbClr val="000000"/>
                </a:solidFill>
                <a:latin typeface="Helvetica Neue Light" panose="02000403000000020004"/>
                <a:ea typeface="Bukhari Script"/>
                <a:cs typeface="Bukhari Script"/>
                <a:sym typeface="Bukhari Script"/>
              </a:rPr>
              <a:t>Freizeitpass</a:t>
            </a:r>
            <a:endParaRPr lang="en-US" sz="1600" b="1" dirty="0">
              <a:solidFill>
                <a:srgbClr val="000000"/>
              </a:solidFill>
              <a:latin typeface="Helvetica Neue Light" panose="02000403000000020004"/>
              <a:ea typeface="Bukhari Script"/>
              <a:cs typeface="Bukhari Script"/>
              <a:sym typeface="Bukhari Script"/>
            </a:endParaRPr>
          </a:p>
        </p:txBody>
      </p:sp>
      <p:pic>
        <p:nvPicPr>
          <p:cNvPr id="13" name="Grafik 12">
            <a:extLst>
              <a:ext uri="{FF2B5EF4-FFF2-40B4-BE49-F238E27FC236}">
                <a16:creationId xmlns:a16="http://schemas.microsoft.com/office/drawing/2014/main" id="{08F6A34A-9CC6-8AC1-914F-14BCB8918095}"/>
              </a:ext>
            </a:extLst>
          </p:cNvPr>
          <p:cNvPicPr>
            <a:picLocks noChangeAspect="1"/>
          </p:cNvPicPr>
          <p:nvPr/>
        </p:nvPicPr>
        <p:blipFill>
          <a:blip r:embed="rId4"/>
          <a:stretch>
            <a:fillRect/>
          </a:stretch>
        </p:blipFill>
        <p:spPr>
          <a:xfrm>
            <a:off x="8853422" y="553775"/>
            <a:ext cx="906513" cy="951839"/>
          </a:xfrm>
          <a:prstGeom prst="rect">
            <a:avLst/>
          </a:prstGeom>
        </p:spPr>
      </p:pic>
      <p:pic>
        <p:nvPicPr>
          <p:cNvPr id="14" name="Grafik 13">
            <a:extLst>
              <a:ext uri="{FF2B5EF4-FFF2-40B4-BE49-F238E27FC236}">
                <a16:creationId xmlns:a16="http://schemas.microsoft.com/office/drawing/2014/main" id="{D00C8660-5F80-4E7A-C165-64718C363422}"/>
              </a:ext>
            </a:extLst>
          </p:cNvPr>
          <p:cNvPicPr>
            <a:picLocks noChangeAspect="1"/>
          </p:cNvPicPr>
          <p:nvPr/>
        </p:nvPicPr>
        <p:blipFill>
          <a:blip r:embed="rId5"/>
          <a:stretch>
            <a:fillRect/>
          </a:stretch>
        </p:blipFill>
        <p:spPr>
          <a:xfrm>
            <a:off x="7410622" y="1744127"/>
            <a:ext cx="1071590" cy="1018011"/>
          </a:xfrm>
          <a:prstGeom prst="rect">
            <a:avLst/>
          </a:prstGeom>
        </p:spPr>
      </p:pic>
      <p:pic>
        <p:nvPicPr>
          <p:cNvPr id="15" name="Grafik 14">
            <a:extLst>
              <a:ext uri="{FF2B5EF4-FFF2-40B4-BE49-F238E27FC236}">
                <a16:creationId xmlns:a16="http://schemas.microsoft.com/office/drawing/2014/main" id="{B8165E10-348C-316B-E6ED-635497F777CA}"/>
              </a:ext>
            </a:extLst>
          </p:cNvPr>
          <p:cNvPicPr>
            <a:picLocks noChangeAspect="1"/>
          </p:cNvPicPr>
          <p:nvPr/>
        </p:nvPicPr>
        <p:blipFill>
          <a:blip r:embed="rId6"/>
          <a:stretch>
            <a:fillRect/>
          </a:stretch>
        </p:blipFill>
        <p:spPr>
          <a:xfrm>
            <a:off x="5825281" y="599101"/>
            <a:ext cx="906513" cy="906513"/>
          </a:xfrm>
          <a:prstGeom prst="rect">
            <a:avLst/>
          </a:prstGeom>
        </p:spPr>
      </p:pic>
      <p:sp>
        <p:nvSpPr>
          <p:cNvPr id="2" name="Grafik 7">
            <a:extLst>
              <a:ext uri="{FF2B5EF4-FFF2-40B4-BE49-F238E27FC236}">
                <a16:creationId xmlns:a16="http://schemas.microsoft.com/office/drawing/2014/main" id="{2FA42121-3CCF-235B-3080-07310F625DA4}"/>
              </a:ext>
            </a:extLst>
          </p:cNvPr>
          <p:cNvSpPr/>
          <p:nvPr/>
        </p:nvSpPr>
        <p:spPr>
          <a:xfrm>
            <a:off x="4035797" y="1744127"/>
            <a:ext cx="8540010" cy="5484077"/>
          </a:xfrm>
          <a:custGeom>
            <a:avLst/>
            <a:gdLst>
              <a:gd name="connsiteX0" fmla="*/ 93394 w 9447645"/>
              <a:gd name="connsiteY0" fmla="*/ 5809827 h 6374887"/>
              <a:gd name="connsiteX1" fmla="*/ 45950 w 9447645"/>
              <a:gd name="connsiteY1" fmla="*/ 4398369 h 6374887"/>
              <a:gd name="connsiteX2" fmla="*/ 492841 w 9447645"/>
              <a:gd name="connsiteY2" fmla="*/ 3164106 h 6374887"/>
              <a:gd name="connsiteX3" fmla="*/ 2330910 w 9447645"/>
              <a:gd name="connsiteY3" fmla="*/ 1807640 h 6374887"/>
              <a:gd name="connsiteX4" fmla="*/ 3979204 w 9447645"/>
              <a:gd name="connsiteY4" fmla="*/ 1648774 h 6374887"/>
              <a:gd name="connsiteX5" fmla="*/ 5593828 w 9447645"/>
              <a:gd name="connsiteY5" fmla="*/ 1329516 h 6374887"/>
              <a:gd name="connsiteX6" fmla="*/ 7390574 w 9447645"/>
              <a:gd name="connsiteY6" fmla="*/ 151773 h 6374887"/>
              <a:gd name="connsiteX7" fmla="*/ 8426688 w 9447645"/>
              <a:gd name="connsiteY7" fmla="*/ 50954 h 6374887"/>
              <a:gd name="connsiteX8" fmla="*/ 8930206 w 9447645"/>
              <a:gd name="connsiteY8" fmla="*/ 328969 h 6374887"/>
              <a:gd name="connsiteX9" fmla="*/ 9305166 w 9447645"/>
              <a:gd name="connsiteY9" fmla="*/ 842226 h 6374887"/>
              <a:gd name="connsiteX10" fmla="*/ 9447498 w 9447645"/>
              <a:gd name="connsiteY10" fmla="*/ 1576979 h 6374887"/>
              <a:gd name="connsiteX11" fmla="*/ 9318940 w 9447645"/>
              <a:gd name="connsiteY11" fmla="*/ 2284236 h 6374887"/>
              <a:gd name="connsiteX12" fmla="*/ 9123043 w 9447645"/>
              <a:gd name="connsiteY12" fmla="*/ 6243652 h 6374887"/>
              <a:gd name="connsiteX13" fmla="*/ 4179692 w 9447645"/>
              <a:gd name="connsiteY13" fmla="*/ 6287951 h 6374887"/>
              <a:gd name="connsiteX14" fmla="*/ 93394 w 9447645"/>
              <a:gd name="connsiteY14" fmla="*/ 5809827 h 637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47645" h="6374887">
                <a:moveTo>
                  <a:pt x="93394" y="5809827"/>
                </a:moveTo>
                <a:cubicBezTo>
                  <a:pt x="-13738" y="5340869"/>
                  <a:pt x="-27512" y="4853579"/>
                  <a:pt x="45950" y="4398369"/>
                </a:cubicBezTo>
                <a:cubicBezTo>
                  <a:pt x="117881" y="3943158"/>
                  <a:pt x="273987" y="3523081"/>
                  <a:pt x="492841" y="3164106"/>
                </a:cubicBezTo>
                <a:cubicBezTo>
                  <a:pt x="929019" y="2446157"/>
                  <a:pt x="1602416" y="1992474"/>
                  <a:pt x="2330910" y="1807640"/>
                </a:cubicBezTo>
                <a:cubicBezTo>
                  <a:pt x="2865037" y="1671687"/>
                  <a:pt x="3425181" y="1673215"/>
                  <a:pt x="3979204" y="1648774"/>
                </a:cubicBezTo>
                <a:cubicBezTo>
                  <a:pt x="4533226" y="1624333"/>
                  <a:pt x="5091840" y="1569341"/>
                  <a:pt x="5593828" y="1329516"/>
                </a:cubicBezTo>
                <a:cubicBezTo>
                  <a:pt x="6232025" y="1024005"/>
                  <a:pt x="6744726" y="434370"/>
                  <a:pt x="7390574" y="151773"/>
                </a:cubicBezTo>
                <a:cubicBezTo>
                  <a:pt x="7713500" y="9710"/>
                  <a:pt x="8073155" y="-51392"/>
                  <a:pt x="8426688" y="50954"/>
                </a:cubicBezTo>
                <a:cubicBezTo>
                  <a:pt x="8604221" y="102891"/>
                  <a:pt x="8777161" y="194544"/>
                  <a:pt x="8930206" y="328969"/>
                </a:cubicBezTo>
                <a:cubicBezTo>
                  <a:pt x="9083251" y="463393"/>
                  <a:pt x="9214869" y="639062"/>
                  <a:pt x="9305166" y="842226"/>
                </a:cubicBezTo>
                <a:cubicBezTo>
                  <a:pt x="9406176" y="1071359"/>
                  <a:pt x="9450559" y="1329516"/>
                  <a:pt x="9447498" y="1576979"/>
                </a:cubicBezTo>
                <a:cubicBezTo>
                  <a:pt x="9444437" y="1825970"/>
                  <a:pt x="9395462" y="2064268"/>
                  <a:pt x="9318940" y="2284236"/>
                </a:cubicBezTo>
                <a:cubicBezTo>
                  <a:pt x="9165895" y="2722644"/>
                  <a:pt x="9540855" y="6119920"/>
                  <a:pt x="9123043" y="6243652"/>
                </a:cubicBezTo>
                <a:cubicBezTo>
                  <a:pt x="8448115" y="6443762"/>
                  <a:pt x="6611576" y="6370439"/>
                  <a:pt x="4179692" y="6287951"/>
                </a:cubicBezTo>
                <a:cubicBezTo>
                  <a:pt x="3232344" y="6255872"/>
                  <a:pt x="186751" y="6711083"/>
                  <a:pt x="93394" y="5809827"/>
                </a:cubicBezTo>
                <a:close/>
              </a:path>
            </a:pathLst>
          </a:custGeom>
          <a:blipFill dpi="0" rotWithShape="1">
            <a:blip r:embed="rId7">
              <a:extLst>
                <a:ext uri="{28A0092B-C50C-407E-A947-70E740481C1C}">
                  <a14:useLocalDpi xmlns:a14="http://schemas.microsoft.com/office/drawing/2010/main"/>
                </a:ext>
              </a:extLst>
            </a:blip>
            <a:srcRect/>
            <a:stretch>
              <a:fillRect/>
            </a:stretch>
          </a:blipFill>
          <a:ln w="19050" cap="flat">
            <a:noFill/>
            <a:prstDash val="solid"/>
            <a:miter/>
          </a:ln>
        </p:spPr>
        <p:txBody>
          <a:bodyPr rtlCol="0" anchor="ctr"/>
          <a:lstStyle/>
          <a:p>
            <a:endParaRPr lang="de-DE"/>
          </a:p>
        </p:txBody>
      </p:sp>
    </p:spTree>
    <p:extLst>
      <p:ext uri="{BB962C8B-B14F-4D97-AF65-F5344CB8AC3E}">
        <p14:creationId xmlns:p14="http://schemas.microsoft.com/office/powerpoint/2010/main" val="3531489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a:extLst>
              <a:ext uri="{FF2B5EF4-FFF2-40B4-BE49-F238E27FC236}">
                <a16:creationId xmlns:a16="http://schemas.microsoft.com/office/drawing/2014/main" id="{4EA90B8F-FBD3-69A1-B59F-AD727CC6F97B}"/>
              </a:ext>
            </a:extLst>
          </p:cNvPr>
          <p:cNvSpPr/>
          <p:nvPr/>
        </p:nvSpPr>
        <p:spPr>
          <a:xfrm>
            <a:off x="1607681" y="2651694"/>
            <a:ext cx="9401315" cy="3989452"/>
          </a:xfrm>
          <a:custGeom>
            <a:avLst/>
            <a:gdLst/>
            <a:ahLst/>
            <a:cxnLst/>
            <a:rect l="l" t="t" r="r" b="b"/>
            <a:pathLst>
              <a:path w="15396289" h="7197765">
                <a:moveTo>
                  <a:pt x="0" y="0"/>
                </a:moveTo>
                <a:lnTo>
                  <a:pt x="15396289" y="0"/>
                </a:lnTo>
                <a:lnTo>
                  <a:pt x="15396289" y="7197765"/>
                </a:lnTo>
                <a:lnTo>
                  <a:pt x="0" y="7197765"/>
                </a:lnTo>
                <a:lnTo>
                  <a:pt x="0" y="0"/>
                </a:lnTo>
                <a:close/>
              </a:path>
            </a:pathLst>
          </a:custGeom>
          <a:blipFill>
            <a:blip r:embed="rId2"/>
            <a:stretch>
              <a:fillRect/>
            </a:stretch>
          </a:blipFill>
        </p:spPr>
        <p:txBody>
          <a:bodyPr/>
          <a:lstStyle/>
          <a:p>
            <a:endParaRPr lang="de-DE"/>
          </a:p>
        </p:txBody>
      </p:sp>
      <p:sp>
        <p:nvSpPr>
          <p:cNvPr id="10" name="Freeform 6">
            <a:extLst>
              <a:ext uri="{FF2B5EF4-FFF2-40B4-BE49-F238E27FC236}">
                <a16:creationId xmlns:a16="http://schemas.microsoft.com/office/drawing/2014/main" id="{D9055CC7-AD8A-D4FF-1278-65C146094A7B}"/>
              </a:ext>
            </a:extLst>
          </p:cNvPr>
          <p:cNvSpPr/>
          <p:nvPr/>
        </p:nvSpPr>
        <p:spPr>
          <a:xfrm rot="-237891">
            <a:off x="5058714" y="3016069"/>
            <a:ext cx="2666084" cy="2302500"/>
          </a:xfrm>
          <a:custGeom>
            <a:avLst/>
            <a:gdLst/>
            <a:ahLst/>
            <a:cxnLst/>
            <a:rect l="l" t="t" r="r" b="b"/>
            <a:pathLst>
              <a:path w="4338932" h="4235383">
                <a:moveTo>
                  <a:pt x="0" y="30087"/>
                </a:moveTo>
                <a:lnTo>
                  <a:pt x="4309573" y="0"/>
                </a:lnTo>
                <a:lnTo>
                  <a:pt x="4338932" y="4205296"/>
                </a:lnTo>
                <a:lnTo>
                  <a:pt x="29359" y="4235383"/>
                </a:lnTo>
                <a:lnTo>
                  <a:pt x="0" y="30087"/>
                </a:lnTo>
                <a:close/>
              </a:path>
            </a:pathLst>
          </a:custGeom>
          <a:blipFill>
            <a:blip r:embed="rId3">
              <a:extLst>
                <a:ext uri="{28A0092B-C50C-407E-A947-70E740481C1C}">
                  <a14:useLocalDpi xmlns:a14="http://schemas.microsoft.com/office/drawing/2010/main"/>
                </a:ext>
              </a:extLst>
            </a:blip>
            <a:stretch>
              <a:fillRect/>
            </a:stretch>
          </a:blipFill>
        </p:spPr>
        <p:txBody>
          <a:bodyPr/>
          <a:lstStyle/>
          <a:p>
            <a:endParaRPr lang="de-DE"/>
          </a:p>
        </p:txBody>
      </p:sp>
      <p:sp>
        <p:nvSpPr>
          <p:cNvPr id="11" name="Freeform 7">
            <a:extLst>
              <a:ext uri="{FF2B5EF4-FFF2-40B4-BE49-F238E27FC236}">
                <a16:creationId xmlns:a16="http://schemas.microsoft.com/office/drawing/2014/main" id="{8657AF42-5A80-E25D-0B36-C5AFB3849DEA}"/>
              </a:ext>
            </a:extLst>
          </p:cNvPr>
          <p:cNvSpPr/>
          <p:nvPr/>
        </p:nvSpPr>
        <p:spPr>
          <a:xfrm rot="120913">
            <a:off x="7703378" y="4452283"/>
            <a:ext cx="195667" cy="1272241"/>
          </a:xfrm>
          <a:custGeom>
            <a:avLst/>
            <a:gdLst/>
            <a:ahLst/>
            <a:cxnLst/>
            <a:rect l="l" t="t" r="r" b="b"/>
            <a:pathLst>
              <a:path w="196640" h="1272241">
                <a:moveTo>
                  <a:pt x="94245" y="0"/>
                </a:moveTo>
                <a:lnTo>
                  <a:pt x="196639" y="7631"/>
                </a:lnTo>
                <a:lnTo>
                  <a:pt x="102394" y="1272241"/>
                </a:lnTo>
                <a:lnTo>
                  <a:pt x="0" y="1264610"/>
                </a:lnTo>
                <a:lnTo>
                  <a:pt x="94245" y="0"/>
                </a:lnTo>
                <a:close/>
              </a:path>
            </a:pathLst>
          </a:custGeom>
          <a:blipFill>
            <a:blip r:embed="rId4">
              <a:extLst>
                <a:ext uri="{28A0092B-C50C-407E-A947-70E740481C1C}">
                  <a14:useLocalDpi xmlns:a14="http://schemas.microsoft.com/office/drawing/2010/main"/>
                </a:ext>
              </a:extLst>
            </a:blip>
            <a:stretch>
              <a:fillRect/>
            </a:stretch>
          </a:blipFill>
        </p:spPr>
        <p:txBody>
          <a:bodyPr/>
          <a:lstStyle/>
          <a:p>
            <a:endParaRPr lang="de-DE"/>
          </a:p>
        </p:txBody>
      </p:sp>
      <p:sp>
        <p:nvSpPr>
          <p:cNvPr id="12" name="Freeform 8">
            <a:extLst>
              <a:ext uri="{FF2B5EF4-FFF2-40B4-BE49-F238E27FC236}">
                <a16:creationId xmlns:a16="http://schemas.microsoft.com/office/drawing/2014/main" id="{817718ED-D9D9-2696-2ADD-2B240B973FBF}"/>
              </a:ext>
            </a:extLst>
          </p:cNvPr>
          <p:cNvSpPr/>
          <p:nvPr/>
        </p:nvSpPr>
        <p:spPr>
          <a:xfrm rot="310913">
            <a:off x="8002338" y="2947446"/>
            <a:ext cx="2652899" cy="2390250"/>
          </a:xfrm>
          <a:custGeom>
            <a:avLst/>
            <a:gdLst/>
            <a:ahLst/>
            <a:cxnLst/>
            <a:rect l="l" t="t" r="r" b="b"/>
            <a:pathLst>
              <a:path w="4352976" h="4282944">
                <a:moveTo>
                  <a:pt x="0" y="0"/>
                </a:moveTo>
                <a:lnTo>
                  <a:pt x="4352976" y="0"/>
                </a:lnTo>
                <a:lnTo>
                  <a:pt x="4352976" y="4282944"/>
                </a:lnTo>
                <a:lnTo>
                  <a:pt x="0" y="4282944"/>
                </a:lnTo>
                <a:lnTo>
                  <a:pt x="0" y="0"/>
                </a:lnTo>
                <a:close/>
              </a:path>
            </a:pathLst>
          </a:custGeom>
          <a:blipFill>
            <a:blip r:embed="rId5">
              <a:extLst>
                <a:ext uri="{28A0092B-C50C-407E-A947-70E740481C1C}">
                  <a14:useLocalDpi xmlns:a14="http://schemas.microsoft.com/office/drawing/2010/main"/>
                </a:ext>
              </a:extLst>
            </a:blip>
            <a:stretch>
              <a:fillRect/>
            </a:stretch>
          </a:blipFill>
        </p:spPr>
        <p:txBody>
          <a:bodyPr/>
          <a:lstStyle/>
          <a:p>
            <a:endParaRPr lang="de-DE"/>
          </a:p>
        </p:txBody>
      </p:sp>
      <p:sp>
        <p:nvSpPr>
          <p:cNvPr id="13" name="Freeform 9">
            <a:extLst>
              <a:ext uri="{FF2B5EF4-FFF2-40B4-BE49-F238E27FC236}">
                <a16:creationId xmlns:a16="http://schemas.microsoft.com/office/drawing/2014/main" id="{A0FBB5F8-0850-F280-B490-41C4936B555A}"/>
              </a:ext>
            </a:extLst>
          </p:cNvPr>
          <p:cNvSpPr/>
          <p:nvPr/>
        </p:nvSpPr>
        <p:spPr>
          <a:xfrm rot="230515">
            <a:off x="1964537" y="2878626"/>
            <a:ext cx="2660909" cy="2447292"/>
          </a:xfrm>
          <a:custGeom>
            <a:avLst/>
            <a:gdLst/>
            <a:ahLst/>
            <a:cxnLst/>
            <a:rect l="l" t="t" r="r" b="b"/>
            <a:pathLst>
              <a:path w="4287168" h="4191206">
                <a:moveTo>
                  <a:pt x="0" y="0"/>
                </a:moveTo>
                <a:lnTo>
                  <a:pt x="4287168" y="0"/>
                </a:lnTo>
                <a:lnTo>
                  <a:pt x="4287168" y="4191206"/>
                </a:lnTo>
                <a:lnTo>
                  <a:pt x="0" y="4191206"/>
                </a:lnTo>
                <a:lnTo>
                  <a:pt x="0" y="0"/>
                </a:lnTo>
                <a:close/>
              </a:path>
            </a:pathLst>
          </a:custGeom>
          <a:blipFill>
            <a:blip r:embed="rId6">
              <a:extLst>
                <a:ext uri="{28A0092B-C50C-407E-A947-70E740481C1C}">
                  <a14:useLocalDpi xmlns:a14="http://schemas.microsoft.com/office/drawing/2010/main"/>
                </a:ext>
              </a:extLst>
            </a:blip>
            <a:stretch>
              <a:fillRect/>
            </a:stretch>
          </a:blipFill>
        </p:spPr>
        <p:txBody>
          <a:bodyPr/>
          <a:lstStyle/>
          <a:p>
            <a:endParaRPr lang="de-DE"/>
          </a:p>
        </p:txBody>
      </p:sp>
      <p:sp>
        <p:nvSpPr>
          <p:cNvPr id="2" name="Grafik 19">
            <a:extLst>
              <a:ext uri="{FF2B5EF4-FFF2-40B4-BE49-F238E27FC236}">
                <a16:creationId xmlns:a16="http://schemas.microsoft.com/office/drawing/2014/main" id="{2116160E-728C-9856-78F0-2661B2529992}"/>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7">
              <a:extLst>
                <a:ext uri="{28A0092B-C50C-407E-A947-70E740481C1C}">
                  <a14:useLocalDpi xmlns:a14="http://schemas.microsoft.com/office/drawing/2010/main"/>
                </a:ext>
              </a:extLst>
            </a:blip>
            <a:srcRect/>
            <a:stretch>
              <a:fillRect l="717" r="717"/>
            </a:stretch>
          </a:blipFill>
          <a:ln w="19050" cap="flat">
            <a:noFill/>
            <a:prstDash val="solid"/>
            <a:miter/>
          </a:ln>
        </p:spPr>
        <p:txBody>
          <a:bodyPr rtlCol="0" anchor="ctr"/>
          <a:lstStyle/>
          <a:p>
            <a:endParaRPr lang="de-DE" dirty="0"/>
          </a:p>
        </p:txBody>
      </p:sp>
    </p:spTree>
    <p:extLst>
      <p:ext uri="{BB962C8B-B14F-4D97-AF65-F5344CB8AC3E}">
        <p14:creationId xmlns:p14="http://schemas.microsoft.com/office/powerpoint/2010/main" val="11537553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rafik 19">
            <a:extLst>
              <a:ext uri="{FF2B5EF4-FFF2-40B4-BE49-F238E27FC236}">
                <a16:creationId xmlns:a16="http://schemas.microsoft.com/office/drawing/2014/main" id="{CB66D200-93C6-CA66-AE86-E7B7A653F32E}"/>
              </a:ext>
            </a:extLst>
          </p:cNvPr>
          <p:cNvSpPr/>
          <p:nvPr/>
        </p:nvSpPr>
        <p:spPr>
          <a:xfrm flipH="1">
            <a:off x="-260082" y="-1589662"/>
            <a:ext cx="12564000" cy="4241356"/>
          </a:xfrm>
          <a:custGeom>
            <a:avLst/>
            <a:gdLst>
              <a:gd name="connsiteX0" fmla="*/ 13218191 w 13323681"/>
              <a:gd name="connsiteY0" fmla="*/ 1640052 h 4241356"/>
              <a:gd name="connsiteX1" fmla="*/ 12554245 w 13323681"/>
              <a:gd name="connsiteY1" fmla="*/ 2855037 h 4241356"/>
              <a:gd name="connsiteX2" fmla="*/ 11408015 w 13323681"/>
              <a:gd name="connsiteY2" fmla="*/ 3736217 h 4241356"/>
              <a:gd name="connsiteX3" fmla="*/ 8587858 w 13323681"/>
              <a:gd name="connsiteY3" fmla="*/ 4202911 h 4241356"/>
              <a:gd name="connsiteX4" fmla="*/ 6600340 w 13323681"/>
              <a:gd name="connsiteY4" fmla="*/ 3723561 h 4241356"/>
              <a:gd name="connsiteX5" fmla="*/ 4567405 w 13323681"/>
              <a:gd name="connsiteY5" fmla="*/ 3392921 h 4241356"/>
              <a:gd name="connsiteX6" fmla="*/ 1885660 w 13323681"/>
              <a:gd name="connsiteY6" fmla="*/ 3721979 h 4241356"/>
              <a:gd name="connsiteX7" fmla="*/ 633459 w 13323681"/>
              <a:gd name="connsiteY7" fmla="*/ 3419815 h 4241356"/>
              <a:gd name="connsiteX8" fmla="*/ 192269 w 13323681"/>
              <a:gd name="connsiteY8" fmla="*/ 2995836 h 4241356"/>
              <a:gd name="connsiteX9" fmla="*/ 21416 w 13323681"/>
              <a:gd name="connsiteY9" fmla="*/ 2421566 h 4241356"/>
              <a:gd name="connsiteX10" fmla="*/ 174967 w 13323681"/>
              <a:gd name="connsiteY10" fmla="*/ 42221 h 4241356"/>
              <a:gd name="connsiteX11" fmla="*/ 13159800 w 13323681"/>
              <a:gd name="connsiteY11" fmla="*/ 42221 h 4241356"/>
              <a:gd name="connsiteX12" fmla="*/ 13218191 w 13323681"/>
              <a:gd name="connsiteY12" fmla="*/ 1640052 h 424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23681" h="4241356">
                <a:moveTo>
                  <a:pt x="13218191" y="1640052"/>
                </a:moveTo>
                <a:cubicBezTo>
                  <a:pt x="13103569" y="2076687"/>
                  <a:pt x="12869998" y="2495920"/>
                  <a:pt x="12554245" y="2855037"/>
                </a:cubicBezTo>
                <a:cubicBezTo>
                  <a:pt x="12238490" y="3214154"/>
                  <a:pt x="11840555" y="3513154"/>
                  <a:pt x="11408015" y="3736217"/>
                </a:cubicBezTo>
                <a:cubicBezTo>
                  <a:pt x="10536448" y="4182345"/>
                  <a:pt x="9526468" y="4316816"/>
                  <a:pt x="8587858" y="4202911"/>
                </a:cubicBezTo>
                <a:cubicBezTo>
                  <a:pt x="7900121" y="4119064"/>
                  <a:pt x="7253474" y="3908657"/>
                  <a:pt x="6600340" y="3723561"/>
                </a:cubicBezTo>
                <a:cubicBezTo>
                  <a:pt x="5945042" y="3538466"/>
                  <a:pt x="5272444" y="3375519"/>
                  <a:pt x="4567405" y="3392921"/>
                </a:cubicBezTo>
                <a:cubicBezTo>
                  <a:pt x="3672048" y="3413487"/>
                  <a:pt x="2778854" y="3721979"/>
                  <a:pt x="1885660" y="3721979"/>
                </a:cubicBezTo>
                <a:cubicBezTo>
                  <a:pt x="1440145" y="3721979"/>
                  <a:pt x="992467" y="3639715"/>
                  <a:pt x="633459" y="3419815"/>
                </a:cubicBezTo>
                <a:cubicBezTo>
                  <a:pt x="453955" y="3310656"/>
                  <a:pt x="300404" y="3166693"/>
                  <a:pt x="192269" y="2995836"/>
                </a:cubicBezTo>
                <a:cubicBezTo>
                  <a:pt x="81971" y="2824979"/>
                  <a:pt x="21416" y="2627227"/>
                  <a:pt x="21416" y="2421566"/>
                </a:cubicBezTo>
                <a:cubicBezTo>
                  <a:pt x="21416" y="2397836"/>
                  <a:pt x="-84557" y="53295"/>
                  <a:pt x="174967" y="42221"/>
                </a:cubicBezTo>
                <a:cubicBezTo>
                  <a:pt x="2489053" y="-55864"/>
                  <a:pt x="10339642" y="48549"/>
                  <a:pt x="13159800" y="42221"/>
                </a:cubicBezTo>
                <a:cubicBezTo>
                  <a:pt x="13479879" y="40639"/>
                  <a:pt x="13235494" y="1576772"/>
                  <a:pt x="13218191" y="1640052"/>
                </a:cubicBezTo>
                <a:close/>
              </a:path>
            </a:pathLst>
          </a:custGeom>
          <a:blipFill dpi="0" rotWithShape="1">
            <a:blip r:embed="rId3">
              <a:extLst>
                <a:ext uri="{28A0092B-C50C-407E-A947-70E740481C1C}">
                  <a14:useLocalDpi xmlns:a14="http://schemas.microsoft.com/office/drawing/2010/main"/>
                </a:ext>
              </a:extLst>
            </a:blip>
            <a:srcRect/>
            <a:stretch>
              <a:fillRect l="717" r="717"/>
            </a:stretch>
          </a:blipFill>
          <a:ln w="19050" cap="flat">
            <a:noFill/>
            <a:prstDash val="solid"/>
            <a:miter/>
          </a:ln>
        </p:spPr>
        <p:txBody>
          <a:bodyPr rtlCol="0" anchor="ctr"/>
          <a:lstStyle/>
          <a:p>
            <a:endParaRPr lang="de-DE" dirty="0"/>
          </a:p>
        </p:txBody>
      </p:sp>
      <p:sp>
        <p:nvSpPr>
          <p:cNvPr id="9" name="Textfeld 8">
            <a:extLst>
              <a:ext uri="{FF2B5EF4-FFF2-40B4-BE49-F238E27FC236}">
                <a16:creationId xmlns:a16="http://schemas.microsoft.com/office/drawing/2014/main" id="{7F25AE7E-7DA5-BB55-F28A-A9B281D82F0F}"/>
              </a:ext>
            </a:extLst>
          </p:cNvPr>
          <p:cNvSpPr txBox="1"/>
          <p:nvPr/>
        </p:nvSpPr>
        <p:spPr>
          <a:xfrm>
            <a:off x="473578" y="3374866"/>
            <a:ext cx="9883231" cy="1314014"/>
          </a:xfrm>
          <a:prstGeom prst="rect">
            <a:avLst/>
          </a:prstGeom>
          <a:noFill/>
        </p:spPr>
        <p:txBody>
          <a:bodyPr wrap="square">
            <a:spAutoFit/>
          </a:bodyPr>
          <a:lstStyle/>
          <a:p>
            <a:pPr>
              <a:lnSpc>
                <a:spcPct val="115000"/>
              </a:lnSpc>
              <a:tabLst>
                <a:tab pos="1260475" algn="l"/>
              </a:tabLst>
            </a:pP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Die</a:t>
            </a:r>
            <a:r>
              <a:rPr lang="de-DE" sz="2500" b="1" dirty="0">
                <a:solidFill>
                  <a:srgbClr val="B20938"/>
                </a:solidFill>
                <a:effectLst/>
                <a:latin typeface="Helvetica Neue" panose="02000503000000020004"/>
                <a:ea typeface="Times New Roman" panose="02020603050405020304" pitchFamily="18" charset="0"/>
                <a:cs typeface="Times New Roman" panose="02020603050405020304" pitchFamily="18" charset="0"/>
              </a:rPr>
              <a:t> </a:t>
            </a: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Fragen</a:t>
            </a:r>
            <a:endParaRPr lang="de-DE" sz="2500"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endParaRPr>
          </a:p>
          <a:p>
            <a:pPr marL="342900" lvl="0" indent="-342900">
              <a:lnSpc>
                <a:spcPct val="150000"/>
              </a:lnSpc>
              <a:buFont typeface="+mj-lt"/>
              <a:buAutoNum type="arabicPeriod"/>
              <a:tabLst>
                <a:tab pos="457200" algn="l"/>
              </a:tabLst>
            </a:pPr>
            <a:r>
              <a:rPr lang="de-DE"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rPr>
              <a:t>Was halten Sie von der Idee?  </a:t>
            </a:r>
          </a:p>
          <a:p>
            <a:pPr marL="342900" lvl="0" indent="-342900">
              <a:lnSpc>
                <a:spcPct val="150000"/>
              </a:lnSpc>
              <a:buFont typeface="+mj-lt"/>
              <a:buAutoNum type="arabicPeriod"/>
              <a:tabLst>
                <a:tab pos="457200" algn="l"/>
              </a:tabLst>
            </a:pPr>
            <a:r>
              <a:rPr lang="de-DE" dirty="0">
                <a:effectLst/>
                <a:latin typeface="Helvetica Neue Light" panose="02000403000000020004"/>
                <a:ea typeface="Times New Roman" panose="02020603050405020304" pitchFamily="18" charset="0"/>
                <a:cs typeface="Times New Roman" panose="02020603050405020304" pitchFamily="18" charset="0"/>
              </a:rPr>
              <a:t>Wer</a:t>
            </a:r>
            <a:r>
              <a:rPr lang="de-DE" dirty="0">
                <a:solidFill>
                  <a:srgbClr val="000000"/>
                </a:solidFill>
                <a:effectLst/>
                <a:latin typeface="Helvetica Neue Light" panose="02000403000000020004"/>
                <a:ea typeface="Times New Roman" panose="02020603050405020304" pitchFamily="18" charset="0"/>
                <a:cs typeface="Times New Roman" panose="02020603050405020304" pitchFamily="18" charset="0"/>
              </a:rPr>
              <a:t> soll einen Freizeitpass bekommen?</a:t>
            </a:r>
          </a:p>
        </p:txBody>
      </p:sp>
      <p:pic>
        <p:nvPicPr>
          <p:cNvPr id="10" name="Grafik 9">
            <a:extLst>
              <a:ext uri="{FF2B5EF4-FFF2-40B4-BE49-F238E27FC236}">
                <a16:creationId xmlns:a16="http://schemas.microsoft.com/office/drawing/2014/main" id="{47991B19-F4B2-5BBA-9E0A-A91CF293F1F1}"/>
              </a:ext>
            </a:extLst>
          </p:cNvPr>
          <p:cNvPicPr>
            <a:picLocks noChangeAspect="1"/>
          </p:cNvPicPr>
          <p:nvPr/>
        </p:nvPicPr>
        <p:blipFill>
          <a:blip r:embed="rId4"/>
          <a:stretch>
            <a:fillRect/>
          </a:stretch>
        </p:blipFill>
        <p:spPr>
          <a:xfrm>
            <a:off x="10709113" y="2651694"/>
            <a:ext cx="906513" cy="951839"/>
          </a:xfrm>
          <a:prstGeom prst="rect">
            <a:avLst/>
          </a:prstGeom>
        </p:spPr>
      </p:pic>
      <p:pic>
        <p:nvPicPr>
          <p:cNvPr id="11" name="Grafik 10">
            <a:extLst>
              <a:ext uri="{FF2B5EF4-FFF2-40B4-BE49-F238E27FC236}">
                <a16:creationId xmlns:a16="http://schemas.microsoft.com/office/drawing/2014/main" id="{F82899B2-9CA5-A23E-7E05-396172A72332}"/>
              </a:ext>
            </a:extLst>
          </p:cNvPr>
          <p:cNvPicPr>
            <a:picLocks noChangeAspect="1"/>
          </p:cNvPicPr>
          <p:nvPr/>
        </p:nvPicPr>
        <p:blipFill>
          <a:blip r:embed="rId5"/>
          <a:stretch>
            <a:fillRect/>
          </a:stretch>
        </p:blipFill>
        <p:spPr>
          <a:xfrm>
            <a:off x="9487496" y="4464335"/>
            <a:ext cx="1071590" cy="1018011"/>
          </a:xfrm>
          <a:prstGeom prst="rect">
            <a:avLst/>
          </a:prstGeom>
        </p:spPr>
      </p:pic>
      <p:pic>
        <p:nvPicPr>
          <p:cNvPr id="12" name="Grafik 11">
            <a:extLst>
              <a:ext uri="{FF2B5EF4-FFF2-40B4-BE49-F238E27FC236}">
                <a16:creationId xmlns:a16="http://schemas.microsoft.com/office/drawing/2014/main" id="{90E866DB-ECBE-F510-B9A3-1A8CCC1B3BD7}"/>
              </a:ext>
            </a:extLst>
          </p:cNvPr>
          <p:cNvPicPr>
            <a:picLocks noChangeAspect="1"/>
          </p:cNvPicPr>
          <p:nvPr/>
        </p:nvPicPr>
        <p:blipFill>
          <a:blip r:embed="rId6"/>
          <a:stretch>
            <a:fillRect/>
          </a:stretch>
        </p:blipFill>
        <p:spPr>
          <a:xfrm>
            <a:off x="7089408" y="2522487"/>
            <a:ext cx="906513" cy="906513"/>
          </a:xfrm>
          <a:prstGeom prst="rect">
            <a:avLst/>
          </a:prstGeom>
        </p:spPr>
      </p:pic>
      <p:sp>
        <p:nvSpPr>
          <p:cNvPr id="2" name="Textfeld 1">
            <a:extLst>
              <a:ext uri="{FF2B5EF4-FFF2-40B4-BE49-F238E27FC236}">
                <a16:creationId xmlns:a16="http://schemas.microsoft.com/office/drawing/2014/main" id="{A9A7FBB8-7324-9469-1394-10EB7646B7C5}"/>
              </a:ext>
            </a:extLst>
          </p:cNvPr>
          <p:cNvSpPr txBox="1"/>
          <p:nvPr/>
        </p:nvSpPr>
        <p:spPr>
          <a:xfrm>
            <a:off x="473578" y="5149975"/>
            <a:ext cx="11245760" cy="825803"/>
          </a:xfrm>
          <a:prstGeom prst="rect">
            <a:avLst/>
          </a:prstGeom>
          <a:noFill/>
        </p:spPr>
        <p:txBody>
          <a:bodyPr wrap="square">
            <a:spAutoFit/>
          </a:bodyPr>
          <a:lstStyle/>
          <a:p>
            <a:pPr>
              <a:lnSpc>
                <a:spcPct val="115000"/>
              </a:lnSpc>
              <a:tabLst>
                <a:tab pos="1260475" algn="l"/>
              </a:tabLst>
            </a:pPr>
            <a:r>
              <a:rPr lang="de-DE" sz="2500" b="1" dirty="0">
                <a:solidFill>
                  <a:srgbClr val="B20938"/>
                </a:solidFill>
                <a:effectLst/>
                <a:latin typeface="Helvetica Neue Light" panose="02000403000000020004"/>
                <a:ea typeface="Times New Roman" panose="02020603050405020304" pitchFamily="18" charset="0"/>
                <a:cs typeface="Times New Roman" panose="02020603050405020304" pitchFamily="18" charset="0"/>
              </a:rPr>
              <a:t>D</a:t>
            </a:r>
            <a:r>
              <a:rPr lang="de-DE" sz="2500" b="1" dirty="0">
                <a:solidFill>
                  <a:srgbClr val="B20938"/>
                </a:solidFill>
                <a:latin typeface="Helvetica Neue Light" panose="02000403000000020004"/>
                <a:ea typeface="Times New Roman" panose="02020603050405020304" pitchFamily="18" charset="0"/>
                <a:cs typeface="Times New Roman" panose="02020603050405020304" pitchFamily="18" charset="0"/>
              </a:rPr>
              <a:t>as Ziel</a:t>
            </a:r>
          </a:p>
          <a:p>
            <a:pPr>
              <a:lnSpc>
                <a:spcPct val="115000"/>
              </a:lnSpc>
              <a:tabLst>
                <a:tab pos="1260475" algn="l"/>
              </a:tabLst>
            </a:pPr>
            <a:r>
              <a:rPr lang="de-DE" dirty="0">
                <a:effectLst/>
                <a:latin typeface="Helvetica Neue Light" panose="02000403000000020004"/>
                <a:ea typeface="Times New Roman" panose="02020603050405020304" pitchFamily="18" charset="0"/>
                <a:cs typeface="Times New Roman" panose="02020603050405020304" pitchFamily="18" charset="0"/>
              </a:rPr>
              <a:t>Ein</a:t>
            </a:r>
            <a:r>
              <a:rPr lang="de-DE" dirty="0">
                <a:latin typeface="Helvetica Neue Light" panose="02000403000000020004"/>
                <a:ea typeface="Times New Roman" panose="02020603050405020304" pitchFamily="18" charset="0"/>
                <a:cs typeface="Times New Roman" panose="02020603050405020304" pitchFamily="18" charset="0"/>
              </a:rPr>
              <a:t>e gemeinsame Empfehlung, der möglichst viele Bürgerinnen und Bürger zustimmen.</a:t>
            </a:r>
          </a:p>
        </p:txBody>
      </p:sp>
    </p:spTree>
    <p:extLst>
      <p:ext uri="{BB962C8B-B14F-4D97-AF65-F5344CB8AC3E}">
        <p14:creationId xmlns:p14="http://schemas.microsoft.com/office/powerpoint/2010/main" val="4112047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698053" cy="829163"/>
          </a:xfrm>
        </p:spPr>
        <p:txBody>
          <a:bodyPr/>
          <a:lstStyle/>
          <a:p>
            <a:r>
              <a:rPr lang="de-DE" dirty="0">
                <a:latin typeface="Helvetica Neue Light" panose="02000403000000020004"/>
              </a:rPr>
              <a:t>Bingo</a:t>
            </a:r>
          </a:p>
        </p:txBody>
      </p:sp>
      <p:sp>
        <p:nvSpPr>
          <p:cNvPr id="5" name="Textfeld 4">
            <a:extLst>
              <a:ext uri="{FF2B5EF4-FFF2-40B4-BE49-F238E27FC236}">
                <a16:creationId xmlns:a16="http://schemas.microsoft.com/office/drawing/2014/main" id="{D3366BC9-29F9-C0EC-0AB8-1F16A30D93F9}"/>
              </a:ext>
            </a:extLst>
          </p:cNvPr>
          <p:cNvSpPr txBox="1"/>
          <p:nvPr/>
        </p:nvSpPr>
        <p:spPr>
          <a:xfrm>
            <a:off x="777353" y="1667349"/>
            <a:ext cx="8993968" cy="2308324"/>
          </a:xfrm>
          <a:prstGeom prst="rect">
            <a:avLst/>
          </a:prstGeom>
          <a:noFill/>
        </p:spPr>
        <p:txBody>
          <a:bodyPr wrap="square">
            <a:spAutoFit/>
          </a:bodyPr>
          <a:lstStyle/>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Bearbeite jedes Feld gemeinsam mit einer anderen Person.  </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 </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Diese Person unterschreibt in dem Feld, nachdem ihr die Aufgabe erfüllt habt.</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 </a:t>
            </a:r>
            <a:endParaRPr lang="de-DE" dirty="0">
              <a:effectLst/>
              <a:latin typeface="Helvetica Neue Light" panose="02000403000000020004"/>
              <a:ea typeface="Times New Roman" panose="02020603050405020304" pitchFamily="18"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Wenn du drei Felder senkrecht, waagerecht oder diagonal in einer Reihe ausgefüllt hast, rufst du laut „Bingo“. </a:t>
            </a:r>
          </a:p>
          <a:p>
            <a:pPr marR="269875" fontAlgn="base"/>
            <a:endParaRPr lang="de-DE" dirty="0">
              <a:solidFill>
                <a:srgbClr val="000000"/>
              </a:solidFill>
              <a:latin typeface="Helvetica Neue Light" panose="02000403000000020004"/>
              <a:ea typeface="Times New Roman" panose="02020603050405020304" pitchFamily="18" charset="0"/>
              <a:cs typeface="Open Sans" panose="020B0606030504020204" pitchFamily="34" charset="0"/>
            </a:endParaRPr>
          </a:p>
          <a:p>
            <a:pPr marR="269875" fontAlgn="base"/>
            <a:r>
              <a:rPr lang="de-DE" dirty="0">
                <a:solidFill>
                  <a:srgbClr val="000000"/>
                </a:solidFill>
                <a:effectLst/>
                <a:latin typeface="Helvetica Neue Light" panose="02000403000000020004"/>
                <a:ea typeface="Times New Roman" panose="02020603050405020304" pitchFamily="18" charset="0"/>
                <a:cs typeface="Open Sans" panose="020B0606030504020204" pitchFamily="34" charset="0"/>
              </a:rPr>
              <a:t>Versuche, so viele Bingos wie möglich zu schaffen!</a:t>
            </a:r>
            <a:endParaRPr lang="de-DE" dirty="0">
              <a:effectLst/>
              <a:latin typeface="Helvetica Neue Light" panose="02000403000000020004"/>
              <a:ea typeface="Times New Roman" panose="02020603050405020304" pitchFamily="18" charset="0"/>
            </a:endParaRPr>
          </a:p>
        </p:txBody>
      </p:sp>
      <p:pic>
        <p:nvPicPr>
          <p:cNvPr id="12" name="Inhaltsplatzhalter 9">
            <a:extLst>
              <a:ext uri="{FF2B5EF4-FFF2-40B4-BE49-F238E27FC236}">
                <a16:creationId xmlns:a16="http://schemas.microsoft.com/office/drawing/2014/main" id="{4743D6A9-6DEC-1C77-D509-043DCDA6FE53}"/>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p:blipFill>
        <p:spPr>
          <a:xfrm>
            <a:off x="8456612" y="3976576"/>
            <a:ext cx="3734552" cy="2881423"/>
          </a:xfrm>
        </p:spPr>
      </p:pic>
    </p:spTree>
    <p:extLst>
      <p:ext uri="{BB962C8B-B14F-4D97-AF65-F5344CB8AC3E}">
        <p14:creationId xmlns:p14="http://schemas.microsoft.com/office/powerpoint/2010/main" val="1648807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579121" y="1326558"/>
            <a:ext cx="7254688" cy="3232063"/>
          </a:xfrm>
        </p:spPr>
        <p:txBody>
          <a:bodyPr>
            <a:noAutofit/>
          </a:bodyPr>
          <a:lstStyle/>
          <a:p>
            <a:pPr marL="0" indent="0">
              <a:lnSpc>
                <a:spcPct val="130000"/>
              </a:lnSpc>
              <a:buNone/>
              <a:tabLst>
                <a:tab pos="1638300" algn="l"/>
              </a:tabLst>
            </a:pPr>
            <a:r>
              <a:rPr lang="de-DE" sz="2500" dirty="0">
                <a:latin typeface="Helvetica Neue Light" panose="02000403000000020004"/>
              </a:rPr>
              <a:t>Geht als Gruppe zusammen und lest, was eure Gruppe zu Frage 1 denkt.</a:t>
            </a:r>
          </a:p>
          <a:p>
            <a:pPr marL="0" indent="0">
              <a:lnSpc>
                <a:spcPct val="130000"/>
              </a:lnSpc>
              <a:buNone/>
              <a:tabLst>
                <a:tab pos="1638300" algn="l"/>
              </a:tabLst>
            </a:pPr>
            <a:r>
              <a:rPr lang="de-DE" sz="2500" dirty="0">
                <a:latin typeface="Helvetica Neue Light" panose="02000403000000020004"/>
              </a:rPr>
              <a:t>Übt, die Gründe in eigenen Worten zu sagen.</a:t>
            </a:r>
          </a:p>
          <a:p>
            <a:pPr marL="0" indent="0">
              <a:lnSpc>
                <a:spcPct val="130000"/>
              </a:lnSpc>
              <a:buNone/>
              <a:tabLst>
                <a:tab pos="1638300" algn="l"/>
              </a:tabLst>
            </a:pPr>
            <a:r>
              <a:rPr lang="de-DE" sz="2500" dirty="0">
                <a:latin typeface="Helvetica Neue Light" panose="02000403000000020004"/>
              </a:rPr>
              <a:t>Jede Person soll gleich einen Grund vorstellen.</a:t>
            </a:r>
          </a:p>
          <a:p>
            <a:pPr marL="0" indent="0">
              <a:lnSpc>
                <a:spcPct val="130000"/>
              </a:lnSpc>
              <a:buNone/>
              <a:tabLst>
                <a:tab pos="1638300" algn="l"/>
              </a:tabLst>
            </a:pPr>
            <a:endParaRPr lang="de-DE" sz="2500" dirty="0">
              <a:latin typeface="Helvetica "/>
            </a:endParaRPr>
          </a:p>
          <a:p>
            <a:pPr marL="0" indent="0">
              <a:lnSpc>
                <a:spcPct val="130000"/>
              </a:lnSpc>
              <a:buNone/>
              <a:tabLst>
                <a:tab pos="1638300" algn="l"/>
              </a:tabLst>
            </a:pPr>
            <a:endParaRPr lang="de-DE" sz="2500" dirty="0">
              <a:latin typeface="Helvetica Neue" panose="02000503000000020004"/>
            </a:endParaRPr>
          </a:p>
          <a:p>
            <a:pPr marL="0" indent="0">
              <a:lnSpc>
                <a:spcPct val="130000"/>
              </a:lnSpc>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629720"/>
            <a:ext cx="4614272" cy="3232063"/>
          </a:xfrm>
          <a:prstGeom prst="rect">
            <a:avLst/>
          </a:prstGeom>
        </p:spPr>
      </p:pic>
      <p:pic>
        <p:nvPicPr>
          <p:cNvPr id="6" name="Grafik 5">
            <a:extLst>
              <a:ext uri="{FF2B5EF4-FFF2-40B4-BE49-F238E27FC236}">
                <a16:creationId xmlns:a16="http://schemas.microsoft.com/office/drawing/2014/main" id="{A0799308-5812-27B7-07C2-8AE7641F5441}"/>
              </a:ext>
            </a:extLst>
          </p:cNvPr>
          <p:cNvPicPr>
            <a:picLocks noChangeAspect="1"/>
          </p:cNvPicPr>
          <p:nvPr/>
        </p:nvPicPr>
        <p:blipFill>
          <a:blip r:embed="rId3"/>
          <a:srcRect/>
          <a:stretch/>
        </p:blipFill>
        <p:spPr>
          <a:xfrm>
            <a:off x="7924857" y="1195496"/>
            <a:ext cx="3171992" cy="4484541"/>
          </a:xfrm>
          <a:prstGeom prst="rect">
            <a:avLst/>
          </a:prstGeom>
          <a:ln>
            <a:solidFill>
              <a:srgbClr val="B20938"/>
            </a:solidFill>
          </a:ln>
        </p:spPr>
      </p:pic>
    </p:spTree>
    <p:extLst>
      <p:ext uri="{BB962C8B-B14F-4D97-AF65-F5344CB8AC3E}">
        <p14:creationId xmlns:p14="http://schemas.microsoft.com/office/powerpoint/2010/main" val="3796744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E2711582-A7B3-ED85-4CC2-5B221B129C3A}"/>
              </a:ext>
            </a:extLst>
          </p:cNvPr>
          <p:cNvSpPr>
            <a:spLocks noGrp="1"/>
          </p:cNvSpPr>
          <p:nvPr>
            <p:ph idx="1"/>
          </p:nvPr>
        </p:nvSpPr>
        <p:spPr>
          <a:xfrm>
            <a:off x="599050" y="1545789"/>
            <a:ext cx="9866315" cy="3232063"/>
          </a:xfrm>
        </p:spPr>
        <p:txBody>
          <a:bodyPr>
            <a:noAutofit/>
          </a:bodyPr>
          <a:lstStyle/>
          <a:p>
            <a:pPr marL="0" indent="0">
              <a:lnSpc>
                <a:spcPct val="130000"/>
              </a:lnSpc>
              <a:buNone/>
              <a:tabLst>
                <a:tab pos="1638300" algn="l"/>
              </a:tabLst>
            </a:pPr>
            <a:r>
              <a:rPr lang="de-DE" sz="2500" dirty="0">
                <a:latin typeface="Helvetica Neue Light" panose="02000403000000020004"/>
              </a:rPr>
              <a:t>Geht wieder als Gruppe zusammen und lest den Rest.</a:t>
            </a:r>
          </a:p>
          <a:p>
            <a:pPr marL="0" indent="0">
              <a:lnSpc>
                <a:spcPct val="130000"/>
              </a:lnSpc>
              <a:buNone/>
              <a:tabLst>
                <a:tab pos="1638300" algn="l"/>
              </a:tabLst>
            </a:pPr>
            <a:r>
              <a:rPr lang="de-DE" sz="2500" dirty="0">
                <a:latin typeface="Helvetica Neue Light" panose="02000403000000020004"/>
              </a:rPr>
              <a:t>Übt alle Gründe in eigenen Worten zu sagen.</a:t>
            </a:r>
          </a:p>
          <a:p>
            <a:pPr marL="0" indent="0">
              <a:lnSpc>
                <a:spcPct val="130000"/>
              </a:lnSpc>
              <a:buNone/>
              <a:tabLst>
                <a:tab pos="1638300" algn="l"/>
              </a:tabLst>
            </a:pPr>
            <a:r>
              <a:rPr lang="de-DE" sz="2500" dirty="0">
                <a:latin typeface="Helvetica Neue Light" panose="02000403000000020004"/>
              </a:rPr>
              <a:t>Jede Person soll in der Diskussion gleich darüber sprechen können.</a:t>
            </a:r>
          </a:p>
          <a:p>
            <a:pPr marL="0" indent="0">
              <a:lnSpc>
                <a:spcPct val="130000"/>
              </a:lnSpc>
              <a:buNone/>
              <a:tabLst>
                <a:tab pos="1638300" algn="l"/>
              </a:tabLst>
            </a:pPr>
            <a:endParaRPr lang="de-DE" sz="2500" dirty="0">
              <a:latin typeface="Helvetica Neue" panose="02000503000000020004"/>
            </a:endParaRPr>
          </a:p>
          <a:p>
            <a:pPr marL="0" indent="0">
              <a:lnSpc>
                <a:spcPct val="130000"/>
              </a:lnSpc>
              <a:buNone/>
              <a:tabLst>
                <a:tab pos="1638300" algn="l"/>
              </a:tabLst>
            </a:pPr>
            <a:endParaRPr lang="de-DE" sz="2500" dirty="0">
              <a:latin typeface="Helvetica Neue" panose="02000503000000020004"/>
            </a:endParaRPr>
          </a:p>
          <a:p>
            <a:pPr marL="0" indent="0">
              <a:lnSpc>
                <a:spcPct val="130000"/>
              </a:lnSpc>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627785"/>
            <a:ext cx="4614272" cy="3232063"/>
          </a:xfrm>
          <a:prstGeom prst="rect">
            <a:avLst/>
          </a:prstGeom>
        </p:spPr>
      </p:pic>
    </p:spTree>
    <p:extLst>
      <p:ext uri="{BB962C8B-B14F-4D97-AF65-F5344CB8AC3E}">
        <p14:creationId xmlns:p14="http://schemas.microsoft.com/office/powerpoint/2010/main" val="29935897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34116-5847-22F9-3011-3E0241F5A62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2B37955-6D6F-A720-2C3B-700A35F84522}"/>
              </a:ext>
            </a:extLst>
          </p:cNvPr>
          <p:cNvSpPr>
            <a:spLocks noGrp="1"/>
          </p:cNvSpPr>
          <p:nvPr>
            <p:ph type="title"/>
          </p:nvPr>
        </p:nvSpPr>
        <p:spPr/>
        <p:txBody>
          <a:bodyPr lIns="0"/>
          <a:lstStyle/>
          <a:p>
            <a:r>
              <a:rPr lang="de-DE" dirty="0">
                <a:latin typeface="Helvetica Neue Light" panose="02000403000000020004"/>
              </a:rPr>
              <a:t>Aufgaben</a:t>
            </a:r>
          </a:p>
        </p:txBody>
      </p:sp>
      <p:pic>
        <p:nvPicPr>
          <p:cNvPr id="5" name="Grafik 4">
            <a:extLst>
              <a:ext uri="{FF2B5EF4-FFF2-40B4-BE49-F238E27FC236}">
                <a16:creationId xmlns:a16="http://schemas.microsoft.com/office/drawing/2014/main" id="{32E947CE-A3CB-48BE-7EE8-8D7D1C94C41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3544657"/>
            <a:ext cx="4614272" cy="3232063"/>
          </a:xfrm>
          <a:prstGeom prst="rect">
            <a:avLst/>
          </a:prstGeom>
        </p:spPr>
      </p:pic>
      <p:sp>
        <p:nvSpPr>
          <p:cNvPr id="10" name="Inhaltsplatzhalter 2">
            <a:extLst>
              <a:ext uri="{FF2B5EF4-FFF2-40B4-BE49-F238E27FC236}">
                <a16:creationId xmlns:a16="http://schemas.microsoft.com/office/drawing/2014/main" id="{50FA3C79-5B1C-B9AE-1311-4087260ABCAC}"/>
              </a:ext>
            </a:extLst>
          </p:cNvPr>
          <p:cNvSpPr txBox="1">
            <a:spLocks/>
          </p:cNvSpPr>
          <p:nvPr/>
        </p:nvSpPr>
        <p:spPr>
          <a:xfrm>
            <a:off x="1909289" y="1812969"/>
            <a:ext cx="3262151" cy="20173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kern="120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b="0" kern="1200" spc="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spc="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spc="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spc="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30000"/>
              </a:lnSpc>
              <a:buFont typeface="Arial" panose="020B0604020202020204" pitchFamily="34" charset="0"/>
              <a:buAutoNum type="arabicPeriod"/>
              <a:tabLst>
                <a:tab pos="1638300" algn="l"/>
              </a:tabLst>
            </a:pPr>
            <a:r>
              <a:rPr lang="de-DE" sz="2500" dirty="0">
                <a:latin typeface="Helvetica Neue Light" panose="02000403000000020004"/>
              </a:rPr>
              <a:t>Vorstellung</a:t>
            </a:r>
          </a:p>
          <a:p>
            <a:pPr marL="457200" indent="-457200">
              <a:lnSpc>
                <a:spcPct val="130000"/>
              </a:lnSpc>
              <a:buFont typeface="Arial" panose="020B0604020202020204" pitchFamily="34" charset="0"/>
              <a:buAutoNum type="arabicPeriod"/>
              <a:tabLst>
                <a:tab pos="1638300" algn="l"/>
              </a:tabLst>
            </a:pPr>
            <a:r>
              <a:rPr lang="de-DE" sz="2500" dirty="0">
                <a:latin typeface="Helvetica Neue Light" panose="02000403000000020004"/>
              </a:rPr>
              <a:t>Diskussion</a:t>
            </a:r>
          </a:p>
          <a:p>
            <a:pPr marL="457200" indent="-457200">
              <a:lnSpc>
                <a:spcPct val="130000"/>
              </a:lnSpc>
              <a:buFont typeface="Arial" panose="020B0604020202020204" pitchFamily="34" charset="0"/>
              <a:buAutoNum type="arabicPeriod"/>
              <a:tabLst>
                <a:tab pos="1638300" algn="l"/>
              </a:tabLst>
            </a:pPr>
            <a:r>
              <a:rPr lang="de-DE" sz="2500" dirty="0">
                <a:latin typeface="Helvetica Neue Light" panose="02000403000000020004"/>
              </a:rPr>
              <a:t>Entscheidung</a:t>
            </a:r>
          </a:p>
          <a:p>
            <a:pPr marL="0" indent="0">
              <a:lnSpc>
                <a:spcPct val="130000"/>
              </a:lnSpc>
              <a:buFont typeface="Arial" panose="020B0604020202020204" pitchFamily="34" charset="0"/>
              <a:buNone/>
              <a:tabLst>
                <a:tab pos="1638300" algn="l"/>
              </a:tabLst>
            </a:pPr>
            <a:endParaRPr lang="de-DE" sz="2500" dirty="0">
              <a:latin typeface="Helvetica Neue" panose="02000503000000020004"/>
            </a:endParaRPr>
          </a:p>
          <a:p>
            <a:pPr marL="0" indent="0">
              <a:lnSpc>
                <a:spcPct val="130000"/>
              </a:lnSpc>
              <a:buFont typeface="Arial" panose="020B0604020202020204" pitchFamily="34" charset="0"/>
              <a:buNone/>
              <a:tabLst>
                <a:tab pos="1638300" algn="l"/>
              </a:tabLst>
            </a:pPr>
            <a:endParaRPr lang="de-DE" sz="2500" dirty="0">
              <a:latin typeface="Helvetica Neue" panose="02000503000000020004"/>
            </a:endParaRPr>
          </a:p>
          <a:p>
            <a:pPr marL="0" indent="0">
              <a:lnSpc>
                <a:spcPct val="130000"/>
              </a:lnSpc>
              <a:buFont typeface="Arial" panose="020B0604020202020204" pitchFamily="34" charset="0"/>
              <a:buNone/>
              <a:tabLst>
                <a:tab pos="1638300" algn="l"/>
              </a:tabLst>
            </a:pPr>
            <a:endParaRPr lang="de-DE" sz="2500" b="1" dirty="0">
              <a:latin typeface="Helvetica Neue Light" panose="02000403000000020004" pitchFamily="2" charset="0"/>
              <a:ea typeface="Helvetica Neue Light" panose="02000403000000020004" pitchFamily="2" charset="0"/>
            </a:endParaRPr>
          </a:p>
          <a:p>
            <a:pPr marL="0" indent="0">
              <a:lnSpc>
                <a:spcPct val="130000"/>
              </a:lnSpc>
              <a:buFont typeface="Arial" panose="020B0604020202020204" pitchFamily="34" charset="0"/>
              <a:buNone/>
              <a:tabLst>
                <a:tab pos="1638300" algn="l"/>
              </a:tabLst>
            </a:pPr>
            <a:endParaRPr lang="de-DE" sz="2500" dirty="0">
              <a:latin typeface="Helvetica Neue Light" panose="02000403000000020004" pitchFamily="2" charset="0"/>
              <a:ea typeface="Helvetica Neue Light" panose="02000403000000020004" pitchFamily="2" charset="0"/>
            </a:endParaRPr>
          </a:p>
        </p:txBody>
      </p:sp>
      <p:pic>
        <p:nvPicPr>
          <p:cNvPr id="7" name="Inhaltsplatzhalter 6">
            <a:extLst>
              <a:ext uri="{FF2B5EF4-FFF2-40B4-BE49-F238E27FC236}">
                <a16:creationId xmlns:a16="http://schemas.microsoft.com/office/drawing/2014/main" id="{CF21483D-7864-AC7C-89C0-A29E998FEC82}"/>
              </a:ext>
            </a:extLst>
          </p:cNvPr>
          <p:cNvPicPr>
            <a:picLocks noGrp="1" noChangeAspect="1"/>
          </p:cNvPicPr>
          <p:nvPr>
            <p:ph idx="1"/>
          </p:nvPr>
        </p:nvPicPr>
        <p:blipFill>
          <a:blip r:embed="rId3"/>
          <a:srcRect/>
          <a:stretch/>
        </p:blipFill>
        <p:spPr>
          <a:xfrm>
            <a:off x="5171440" y="1112563"/>
            <a:ext cx="6233480" cy="4406110"/>
          </a:xfrm>
          <a:solidFill>
            <a:schemeClr val="bg1"/>
          </a:solidFill>
          <a:ln>
            <a:solidFill>
              <a:srgbClr val="B20938"/>
            </a:solidFill>
          </a:ln>
        </p:spPr>
      </p:pic>
    </p:spTree>
    <p:extLst>
      <p:ext uri="{BB962C8B-B14F-4D97-AF65-F5344CB8AC3E}">
        <p14:creationId xmlns:p14="http://schemas.microsoft.com/office/powerpoint/2010/main" val="457823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1301228" y="2174875"/>
            <a:ext cx="5698053" cy="829163"/>
          </a:xfrm>
        </p:spPr>
        <p:txBody>
          <a:bodyPr/>
          <a:lstStyle/>
          <a:p>
            <a:r>
              <a:rPr lang="de-DE" dirty="0">
                <a:latin typeface="Helvetica Neue Light" panose="02000403000000020004"/>
              </a:rPr>
              <a:t>Auswertung</a:t>
            </a:r>
          </a:p>
        </p:txBody>
      </p:sp>
      <p:pic>
        <p:nvPicPr>
          <p:cNvPr id="10" name="Inhaltsplatzhalter 9">
            <a:extLst>
              <a:ext uri="{FF2B5EF4-FFF2-40B4-BE49-F238E27FC236}">
                <a16:creationId xmlns:a16="http://schemas.microsoft.com/office/drawing/2014/main" id="{9801F5B1-B509-32B9-4764-E20E92DF8CFD}"/>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627806" y="1726703"/>
            <a:ext cx="5564194" cy="4293098"/>
          </a:xfrm>
          <a:prstGeom prst="rect">
            <a:avLst/>
          </a:prstGeom>
        </p:spPr>
      </p:pic>
    </p:spTree>
    <p:extLst>
      <p:ext uri="{BB962C8B-B14F-4D97-AF65-F5344CB8AC3E}">
        <p14:creationId xmlns:p14="http://schemas.microsoft.com/office/powerpoint/2010/main" val="336561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Inhaltsplatzhalter 9">
            <a:extLst>
              <a:ext uri="{FF2B5EF4-FFF2-40B4-BE49-F238E27FC236}">
                <a16:creationId xmlns:a16="http://schemas.microsoft.com/office/drawing/2014/main" id="{9801F5B1-B509-32B9-4764-E20E92DF8CFD}"/>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705600" y="1768303"/>
            <a:ext cx="5486400" cy="4233076"/>
          </a:xfrm>
          <a:prstGeom prst="rect">
            <a:avLst/>
          </a:prstGeom>
        </p:spPr>
      </p:pic>
      <p:sp>
        <p:nvSpPr>
          <p:cNvPr id="5" name="Titel 4">
            <a:extLst>
              <a:ext uri="{FF2B5EF4-FFF2-40B4-BE49-F238E27FC236}">
                <a16:creationId xmlns:a16="http://schemas.microsoft.com/office/drawing/2014/main" id="{F286F9B5-25EC-BB71-CE49-A79AC322BAE9}"/>
              </a:ext>
            </a:extLst>
          </p:cNvPr>
          <p:cNvSpPr>
            <a:spLocks noGrp="1"/>
          </p:cNvSpPr>
          <p:nvPr>
            <p:ph type="title"/>
          </p:nvPr>
        </p:nvSpPr>
        <p:spPr>
          <a:xfrm>
            <a:off x="670170" y="612775"/>
            <a:ext cx="6777333" cy="829163"/>
          </a:xfrm>
        </p:spPr>
        <p:txBody>
          <a:bodyPr lIns="0">
            <a:noAutofit/>
          </a:bodyPr>
          <a:lstStyle/>
          <a:p>
            <a:r>
              <a:rPr lang="de-DE" dirty="0">
                <a:latin typeface=" Helvetica Neue Light"/>
              </a:rPr>
              <a:t>Auswertung</a:t>
            </a:r>
            <a:br>
              <a:rPr lang="de-DE" dirty="0">
                <a:latin typeface=" Helvetica Neue Light"/>
              </a:rPr>
            </a:br>
            <a:endParaRPr lang="de-DE" dirty="0">
              <a:latin typeface=" Helvetica Neue Light"/>
            </a:endParaRPr>
          </a:p>
        </p:txBody>
      </p:sp>
      <p:sp>
        <p:nvSpPr>
          <p:cNvPr id="6" name="Titel 1">
            <a:extLst>
              <a:ext uri="{FF2B5EF4-FFF2-40B4-BE49-F238E27FC236}">
                <a16:creationId xmlns:a16="http://schemas.microsoft.com/office/drawing/2014/main" id="{1FE8AE88-D464-2025-FE10-E314FF63680E}"/>
              </a:ext>
            </a:extLst>
          </p:cNvPr>
          <p:cNvSpPr txBox="1">
            <a:spLocks/>
          </p:cNvSpPr>
          <p:nvPr/>
        </p:nvSpPr>
        <p:spPr>
          <a:xfrm>
            <a:off x="738834" y="1615351"/>
            <a:ext cx="5698053" cy="829163"/>
          </a:xfrm>
          <a:prstGeom prst="rect">
            <a:avLst/>
          </a:prstGeom>
        </p:spPr>
        <p:txBody>
          <a:bodyPr>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endParaRPr lang="de-DE" dirty="0"/>
          </a:p>
        </p:txBody>
      </p:sp>
      <p:sp>
        <p:nvSpPr>
          <p:cNvPr id="8" name="Titel 1">
            <a:extLst>
              <a:ext uri="{FF2B5EF4-FFF2-40B4-BE49-F238E27FC236}">
                <a16:creationId xmlns:a16="http://schemas.microsoft.com/office/drawing/2014/main" id="{279C7C70-EE39-B94C-92A4-566EC2E71055}"/>
              </a:ext>
            </a:extLst>
          </p:cNvPr>
          <p:cNvSpPr txBox="1">
            <a:spLocks/>
          </p:cNvSpPr>
          <p:nvPr/>
        </p:nvSpPr>
        <p:spPr>
          <a:xfrm>
            <a:off x="670169" y="3203026"/>
            <a:ext cx="6777333" cy="49710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Wie war es für dich, die Rolle zu spielen?</a:t>
            </a:r>
          </a:p>
        </p:txBody>
      </p:sp>
    </p:spTree>
    <p:extLst>
      <p:ext uri="{BB962C8B-B14F-4D97-AF65-F5344CB8AC3E}">
        <p14:creationId xmlns:p14="http://schemas.microsoft.com/office/powerpoint/2010/main" val="16415140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sp>
        <p:nvSpPr>
          <p:cNvPr id="3" name="Titel 1">
            <a:extLst>
              <a:ext uri="{FF2B5EF4-FFF2-40B4-BE49-F238E27FC236}">
                <a16:creationId xmlns:a16="http://schemas.microsoft.com/office/drawing/2014/main" id="{FA46004D-2D22-2723-39FF-52E114F51F5C}"/>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Wie war die Zusammenarbeit?</a:t>
            </a:r>
          </a:p>
        </p:txBody>
      </p:sp>
      <p:pic>
        <p:nvPicPr>
          <p:cNvPr id="6" name="Inhaltsplatzhalter 9">
            <a:extLst>
              <a:ext uri="{FF2B5EF4-FFF2-40B4-BE49-F238E27FC236}">
                <a16:creationId xmlns:a16="http://schemas.microsoft.com/office/drawing/2014/main" id="{597233A3-FBD4-48EC-46C6-323F397E1D75}"/>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705600" y="1768303"/>
            <a:ext cx="5486400" cy="4233076"/>
          </a:xfrm>
          <a:prstGeom prst="rect">
            <a:avLst/>
          </a:prstGeom>
        </p:spPr>
      </p:pic>
    </p:spTree>
    <p:extLst>
      <p:ext uri="{BB962C8B-B14F-4D97-AF65-F5344CB8AC3E}">
        <p14:creationId xmlns:p14="http://schemas.microsoft.com/office/powerpoint/2010/main" val="12199556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sp>
        <p:nvSpPr>
          <p:cNvPr id="3" name="Titel 1">
            <a:extLst>
              <a:ext uri="{FF2B5EF4-FFF2-40B4-BE49-F238E27FC236}">
                <a16:creationId xmlns:a16="http://schemas.microsoft.com/office/drawing/2014/main" id="{FA46004D-2D22-2723-39FF-52E114F51F5C}"/>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pPr>
              <a:lnSpc>
                <a:spcPct val="100000"/>
              </a:lnSpc>
            </a:pPr>
            <a:r>
              <a:rPr lang="de-DE" sz="2500" b="0" dirty="0">
                <a:latin typeface="Helvetica Neue Light" panose="02000403000000020004" pitchFamily="2" charset="0"/>
                <a:ea typeface="Helvetica Neue Light" panose="02000403000000020004" pitchFamily="2" charset="0"/>
              </a:rPr>
              <a:t>Wie zufrieden wäre deine Rolle </a:t>
            </a:r>
          </a:p>
          <a:p>
            <a:pPr>
              <a:lnSpc>
                <a:spcPct val="100000"/>
              </a:lnSpc>
            </a:pPr>
            <a:r>
              <a:rPr lang="de-DE" sz="2500" b="0" dirty="0">
                <a:latin typeface="Helvetica Neue Light" panose="02000403000000020004" pitchFamily="2" charset="0"/>
                <a:ea typeface="Helvetica Neue Light" panose="02000403000000020004" pitchFamily="2" charset="0"/>
              </a:rPr>
              <a:t>mit der Entscheidung?</a:t>
            </a:r>
          </a:p>
        </p:txBody>
      </p:sp>
      <p:pic>
        <p:nvPicPr>
          <p:cNvPr id="6" name="Inhaltsplatzhalter 9">
            <a:extLst>
              <a:ext uri="{FF2B5EF4-FFF2-40B4-BE49-F238E27FC236}">
                <a16:creationId xmlns:a16="http://schemas.microsoft.com/office/drawing/2014/main" id="{597233A3-FBD4-48EC-46C6-323F397E1D75}"/>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705600" y="1768303"/>
            <a:ext cx="5486400" cy="4233076"/>
          </a:xfrm>
          <a:prstGeom prst="rect">
            <a:avLst/>
          </a:prstGeom>
        </p:spPr>
      </p:pic>
    </p:spTree>
    <p:extLst>
      <p:ext uri="{BB962C8B-B14F-4D97-AF65-F5344CB8AC3E}">
        <p14:creationId xmlns:p14="http://schemas.microsoft.com/office/powerpoint/2010/main" val="1165459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CB14E6B-E111-6B68-2B6F-4BE91D36ABD4}"/>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4B1EF02F-7950-BD7C-C30E-71245EA6F100}"/>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sp>
        <p:nvSpPr>
          <p:cNvPr id="3" name="Titel 1">
            <a:extLst>
              <a:ext uri="{FF2B5EF4-FFF2-40B4-BE49-F238E27FC236}">
                <a16:creationId xmlns:a16="http://schemas.microsoft.com/office/drawing/2014/main" id="{83336DB4-3B49-4009-7785-24F19809F412}"/>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Was war realistisch? Was nicht?</a:t>
            </a:r>
          </a:p>
        </p:txBody>
      </p:sp>
      <p:pic>
        <p:nvPicPr>
          <p:cNvPr id="6" name="Inhaltsplatzhalter 9">
            <a:extLst>
              <a:ext uri="{FF2B5EF4-FFF2-40B4-BE49-F238E27FC236}">
                <a16:creationId xmlns:a16="http://schemas.microsoft.com/office/drawing/2014/main" id="{292121C0-AD94-4BA3-D667-0B37CB93749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705600" y="1768303"/>
            <a:ext cx="5486400" cy="4233076"/>
          </a:xfrm>
          <a:prstGeom prst="rect">
            <a:avLst/>
          </a:prstGeom>
        </p:spPr>
      </p:pic>
    </p:spTree>
    <p:extLst>
      <p:ext uri="{BB962C8B-B14F-4D97-AF65-F5344CB8AC3E}">
        <p14:creationId xmlns:p14="http://schemas.microsoft.com/office/powerpoint/2010/main" val="3946833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pic>
        <p:nvPicPr>
          <p:cNvPr id="6" name="Inhaltsplatzhalter 9">
            <a:extLst>
              <a:ext uri="{FF2B5EF4-FFF2-40B4-BE49-F238E27FC236}">
                <a16:creationId xmlns:a16="http://schemas.microsoft.com/office/drawing/2014/main" id="{597233A3-FBD4-48EC-46C6-323F397E1D75}"/>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705600" y="1768303"/>
            <a:ext cx="5486400" cy="4233076"/>
          </a:xfrm>
          <a:prstGeom prst="rect">
            <a:avLst/>
          </a:prstGeom>
        </p:spPr>
      </p:pic>
      <p:sp>
        <p:nvSpPr>
          <p:cNvPr id="2" name="Titel 1">
            <a:extLst>
              <a:ext uri="{FF2B5EF4-FFF2-40B4-BE49-F238E27FC236}">
                <a16:creationId xmlns:a16="http://schemas.microsoft.com/office/drawing/2014/main" id="{255EB36B-7105-D5C6-E0B8-2D6803CC075E}"/>
              </a:ext>
            </a:extLst>
          </p:cNvPr>
          <p:cNvSpPr txBox="1">
            <a:spLocks/>
          </p:cNvSpPr>
          <p:nvPr/>
        </p:nvSpPr>
        <p:spPr>
          <a:xfrm>
            <a:off x="670170" y="3197440"/>
            <a:ext cx="7189315" cy="1374802"/>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sz="2500" b="0" dirty="0">
                <a:latin typeface="Helvetica Neue Light" panose="02000403000000020004" pitchFamily="2" charset="0"/>
                <a:ea typeface="Helvetica Neue Light" panose="02000403000000020004" pitchFamily="2" charset="0"/>
              </a:rPr>
              <a:t>Was ist deine eigene Meinung zum </a:t>
            </a:r>
          </a:p>
          <a:p>
            <a:r>
              <a:rPr lang="de-DE" sz="2500" b="0" dirty="0">
                <a:latin typeface="Helvetica Neue Light" panose="02000403000000020004" pitchFamily="2" charset="0"/>
                <a:ea typeface="Helvetica Neue Light" panose="02000403000000020004" pitchFamily="2" charset="0"/>
              </a:rPr>
              <a:t>Freizeitpass?</a:t>
            </a:r>
          </a:p>
        </p:txBody>
      </p:sp>
    </p:spTree>
    <p:extLst>
      <p:ext uri="{BB962C8B-B14F-4D97-AF65-F5344CB8AC3E}">
        <p14:creationId xmlns:p14="http://schemas.microsoft.com/office/powerpoint/2010/main" val="11425688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cxnSp>
        <p:nvCxnSpPr>
          <p:cNvPr id="8" name="Gerade Verbindung mit Pfeil 7">
            <a:extLst>
              <a:ext uri="{FF2B5EF4-FFF2-40B4-BE49-F238E27FC236}">
                <a16:creationId xmlns:a16="http://schemas.microsoft.com/office/drawing/2014/main" id="{2CB19123-7346-04DD-C3D6-EB8F86509F18}"/>
              </a:ext>
            </a:extLst>
          </p:cNvPr>
          <p:cNvCxnSpPr>
            <a:cxnSpLocks/>
          </p:cNvCxnSpPr>
          <p:nvPr/>
        </p:nvCxnSpPr>
        <p:spPr>
          <a:xfrm>
            <a:off x="1586227" y="4993227"/>
            <a:ext cx="8252612" cy="0"/>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2">
            <a:extLst>
              <a:ext uri="{FF2B5EF4-FFF2-40B4-BE49-F238E27FC236}">
                <a16:creationId xmlns:a16="http://schemas.microsoft.com/office/drawing/2014/main" id="{9E9935E8-7A10-8887-2942-E23C92321F25}"/>
              </a:ext>
            </a:extLst>
          </p:cNvPr>
          <p:cNvSpPr txBox="1"/>
          <p:nvPr/>
        </p:nvSpPr>
        <p:spPr>
          <a:xfrm>
            <a:off x="3269502" y="1624956"/>
            <a:ext cx="4886062" cy="1052023"/>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solidFill>
                  <a:srgbClr val="B20938"/>
                </a:solidFill>
                <a:effectLst/>
                <a:latin typeface="Helvetica Neue Light"/>
                <a:ea typeface="Calibri" panose="020F0502020204030204" pitchFamily="34" charset="0"/>
                <a:cs typeface="Times New Roman" panose="02020603050405020304" pitchFamily="18" charset="0"/>
              </a:rPr>
              <a:t>Ich finde die Idee …</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feld 2">
            <a:extLst>
              <a:ext uri="{FF2B5EF4-FFF2-40B4-BE49-F238E27FC236}">
                <a16:creationId xmlns:a16="http://schemas.microsoft.com/office/drawing/2014/main" id="{926C844D-C5D3-1855-B2AA-40CC2EB31207}"/>
              </a:ext>
            </a:extLst>
          </p:cNvPr>
          <p:cNvSpPr txBox="1"/>
          <p:nvPr/>
        </p:nvSpPr>
        <p:spPr>
          <a:xfrm>
            <a:off x="1810803" y="5183034"/>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feld 2">
            <a:extLst>
              <a:ext uri="{FF2B5EF4-FFF2-40B4-BE49-F238E27FC236}">
                <a16:creationId xmlns:a16="http://schemas.microsoft.com/office/drawing/2014/main" id="{36162136-7674-CBF1-8D5C-844CB73B386C}"/>
              </a:ext>
            </a:extLst>
          </p:cNvPr>
          <p:cNvSpPr txBox="1"/>
          <p:nvPr/>
        </p:nvSpPr>
        <p:spPr>
          <a:xfrm>
            <a:off x="4109085"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2">
            <a:extLst>
              <a:ext uri="{FF2B5EF4-FFF2-40B4-BE49-F238E27FC236}">
                <a16:creationId xmlns:a16="http://schemas.microsoft.com/office/drawing/2014/main" id="{59F1DA2D-BF4B-EADF-3520-66BA45962394}"/>
              </a:ext>
            </a:extLst>
          </p:cNvPr>
          <p:cNvSpPr txBox="1"/>
          <p:nvPr/>
        </p:nvSpPr>
        <p:spPr>
          <a:xfrm>
            <a:off x="6253328"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feld 2">
            <a:extLst>
              <a:ext uri="{FF2B5EF4-FFF2-40B4-BE49-F238E27FC236}">
                <a16:creationId xmlns:a16="http://schemas.microsoft.com/office/drawing/2014/main" id="{C15F2F16-7444-33D0-3D9E-40EA1C99C726}"/>
              </a:ext>
            </a:extLst>
          </p:cNvPr>
          <p:cNvSpPr txBox="1"/>
          <p:nvPr/>
        </p:nvSpPr>
        <p:spPr>
          <a:xfrm>
            <a:off x="0" y="5176246"/>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4525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Tabelle 6">
            <a:extLst>
              <a:ext uri="{FF2B5EF4-FFF2-40B4-BE49-F238E27FC236}">
                <a16:creationId xmlns:a16="http://schemas.microsoft.com/office/drawing/2014/main" id="{DACCBADF-2FEF-25C0-2F59-6247E27BB554}"/>
              </a:ext>
            </a:extLst>
          </p:cNvPr>
          <p:cNvGraphicFramePr>
            <a:graphicFrameLocks noGrp="1"/>
          </p:cNvGraphicFramePr>
          <p:nvPr>
            <p:extLst>
              <p:ext uri="{D42A27DB-BD31-4B8C-83A1-F6EECF244321}">
                <p14:modId xmlns:p14="http://schemas.microsoft.com/office/powerpoint/2010/main" val="3508271462"/>
              </p:ext>
            </p:extLst>
          </p:nvPr>
        </p:nvGraphicFramePr>
        <p:xfrm>
          <a:off x="3328476" y="1244979"/>
          <a:ext cx="4820194" cy="4602088"/>
        </p:xfrm>
        <a:graphic>
          <a:graphicData uri="http://schemas.openxmlformats.org/drawingml/2006/table">
            <a:tbl>
              <a:tblPr firstRow="1" firstCol="1" lastRow="1" lastCol="1" bandRow="1" bandCol="1"/>
              <a:tblGrid>
                <a:gridCol w="1606378">
                  <a:extLst>
                    <a:ext uri="{9D8B030D-6E8A-4147-A177-3AD203B41FA5}">
                      <a16:colId xmlns:a16="http://schemas.microsoft.com/office/drawing/2014/main" val="1529293731"/>
                    </a:ext>
                  </a:extLst>
                </a:gridCol>
                <a:gridCol w="1606908">
                  <a:extLst>
                    <a:ext uri="{9D8B030D-6E8A-4147-A177-3AD203B41FA5}">
                      <a16:colId xmlns:a16="http://schemas.microsoft.com/office/drawing/2014/main" val="949726105"/>
                    </a:ext>
                  </a:extLst>
                </a:gridCol>
                <a:gridCol w="1606908">
                  <a:extLst>
                    <a:ext uri="{9D8B030D-6E8A-4147-A177-3AD203B41FA5}">
                      <a16:colId xmlns:a16="http://schemas.microsoft.com/office/drawing/2014/main" val="1134794777"/>
                    </a:ext>
                  </a:extLst>
                </a:gridCol>
              </a:tblGrid>
              <a:tr h="1518191">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Sammelt mindestens drei Vorschläge,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wie das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Leben in Deutschland gerechter werden würde.</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lumMod val="75000"/>
                      </a:schemeClr>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Lass dir erklären, was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„Bürgerin oder Bürger“</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bedeutet.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D9D9D9"/>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Diskutiert zu der Meinung: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a:t>
                      </a: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Wählen bringt doch </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p>
                      <a:pPr algn="ctr">
                        <a:lnSpc>
                          <a:spcPct val="115000"/>
                        </a:lnSpc>
                      </a:pP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sowieso nichts!“</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205092624"/>
                  </a:ext>
                </a:extLst>
              </a:tr>
              <a:tr h="1551953">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Arial" panose="020B0604020202020204" pitchFamily="34" charset="0"/>
                        </a:rPr>
                        <a:t>Finde eine Person, die ein anderes Hobby hat als du. Diskutiert Vor- und Nachteile.</a:t>
                      </a:r>
                      <a:endParaRPr lang="de-DE" sz="1000" kern="100" dirty="0">
                        <a:solidFill>
                          <a:srgbClr val="000000"/>
                        </a:solidFill>
                        <a:effectLst/>
                        <a:latin typeface="Helvetica Neue Light" panose="02000403000000020004"/>
                        <a:ea typeface="Calibri" panose="020F0502020204030204" pitchFamily="34" charset="0"/>
                        <a:cs typeface="Times New Roman" panose="02020603050405020304" pitchFamily="18" charset="0"/>
                      </a:endParaRPr>
                    </a:p>
                  </a:txBody>
                  <a:tcPr marL="89535" marR="89535"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D9D9D9"/>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Fragt euch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gegenseitig: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„Wann hast du zuletzt eine ungerechte Situation erlebt?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Worum ging es dabei?“</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lumMod val="75000"/>
                      </a:schemeClr>
                    </a:solid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Überlegt gemeinsam, was ein gutes Argument in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einer </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Diskussion ausmacht.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1838168279"/>
                  </a:ext>
                </a:extLst>
              </a:tr>
              <a:tr h="1531944">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Lass dir erklären, was eine Moderation bei einer Diskussion macht.</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Arial" panose="020B0604020202020204" pitchFamily="34" charset="0"/>
                        </a:rPr>
                        <a:t>Finde eine Person, </a:t>
                      </a:r>
                      <a:r>
                        <a:rPr lang="de-DE" sz="1200" kern="100">
                          <a:solidFill>
                            <a:srgbClr val="000000"/>
                          </a:solidFill>
                          <a:effectLst/>
                          <a:latin typeface="Helvetica Neue Light" panose="02000403000000020004"/>
                          <a:ea typeface="Calibri" panose="020F0502020204030204" pitchFamily="34" charset="0"/>
                          <a:cs typeface="Arial" panose="020B0604020202020204" pitchFamily="34" charset="0"/>
                        </a:rPr>
                        <a:t>die erklären </a:t>
                      </a:r>
                      <a:r>
                        <a:rPr lang="de-DE" sz="1200" kern="100" dirty="0">
                          <a:solidFill>
                            <a:srgbClr val="000000"/>
                          </a:solidFill>
                          <a:effectLst/>
                          <a:latin typeface="Helvetica Neue Light" panose="02000403000000020004"/>
                          <a:ea typeface="Calibri" panose="020F0502020204030204" pitchFamily="34" charset="0"/>
                          <a:cs typeface="Arial" panose="020B0604020202020204" pitchFamily="34" charset="0"/>
                        </a:rPr>
                        <a:t>kann, was „Ehrenamt“ </a:t>
                      </a:r>
                      <a:endParaRPr lang="de-DE" sz="1000" kern="100" dirty="0">
                        <a:solidFill>
                          <a:srgbClr val="000000"/>
                        </a:solidFill>
                        <a:effectLst/>
                        <a:latin typeface="Helvetica Neue Light" panose="02000403000000020004"/>
                        <a:ea typeface="Calibri" panose="020F0502020204030204" pitchFamily="34" charset="0"/>
                        <a:cs typeface="Times New Roman" panose="02020603050405020304" pitchFamily="18" charset="0"/>
                      </a:endParaRP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Arial" panose="020B0604020202020204" pitchFamily="34" charset="0"/>
                        </a:rPr>
                        <a:t>bedeutet. </a:t>
                      </a:r>
                      <a:endParaRPr lang="de-DE" sz="1000" kern="100" dirty="0">
                        <a:solidFill>
                          <a:srgbClr val="000000"/>
                        </a:solidFill>
                        <a:effectLst/>
                        <a:latin typeface="Helvetica Neue Light" panose="02000403000000020004"/>
                        <a:ea typeface="Calibri" panose="020F0502020204030204" pitchFamily="34" charset="0"/>
                        <a:cs typeface="Times New Roman" panose="02020603050405020304" pitchFamily="18" charset="0"/>
                      </a:endParaRP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Arial" panose="020B0604020202020204" pitchFamily="34" charset="0"/>
                        </a:rPr>
                        <a:t>Sammelt gemeinsam Beispiele. </a:t>
                      </a:r>
                      <a:endParaRPr lang="de-DE" sz="1000" kern="100" dirty="0">
                        <a:solidFill>
                          <a:srgbClr val="000000"/>
                        </a:solidFill>
                        <a:effectLst/>
                        <a:latin typeface="Helvetica Neue Light" panose="02000403000000020004"/>
                        <a:ea typeface="Calibri" panose="020F0502020204030204" pitchFamily="34" charset="0"/>
                        <a:cs typeface="Times New Roman" panose="02020603050405020304" pitchFamily="18" charset="0"/>
                      </a:endParaRPr>
                    </a:p>
                  </a:txBody>
                  <a:tcPr marL="89535" marR="89535"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rgbClr val="D9D9D9"/>
                    </a:solidFill>
                  </a:tcPr>
                </a:tc>
                <a:tc>
                  <a:txBody>
                    <a:bodyPr/>
                    <a:lstStyle/>
                    <a:p>
                      <a:pPr algn="ctr">
                        <a:lnSpc>
                          <a:spcPct val="115000"/>
                        </a:lnSpc>
                      </a:pP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Einigt euch auf eine </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p>
                      <a:pPr algn="ctr">
                        <a:lnSpc>
                          <a:spcPct val="115000"/>
                        </a:lnSpc>
                      </a:pPr>
                      <a:r>
                        <a:rPr lang="de-DE" sz="1200" kern="100" dirty="0">
                          <a:solidFill>
                            <a:srgbClr val="000000"/>
                          </a:solidFill>
                          <a:effectLst/>
                          <a:latin typeface="Helvetica Neue Light" panose="02000403000000020004"/>
                          <a:ea typeface="Montserrat" panose="00000500000000000000" pitchFamily="2" charset="0"/>
                          <a:cs typeface="Helvetica" panose="020B0604020202020204" pitchFamily="34" charset="0"/>
                        </a:rPr>
                        <a:t>gemeinsame Meinung zur Frage: </a:t>
                      </a:r>
                      <a:endPar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endParaRP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„Was ist die</a:t>
                      </a:r>
                    </a:p>
                    <a:p>
                      <a:pPr algn="ctr">
                        <a:lnSpc>
                          <a:spcPct val="115000"/>
                        </a:lnSpc>
                      </a:pPr>
                      <a:r>
                        <a:rPr lang="de-DE" sz="1200" kern="100" dirty="0">
                          <a:solidFill>
                            <a:srgbClr val="000000"/>
                          </a:solidFill>
                          <a:effectLst/>
                          <a:latin typeface="Helvetica Neue Light" panose="02000403000000020004"/>
                          <a:ea typeface="Calibri" panose="020F0502020204030204" pitchFamily="34" charset="0"/>
                          <a:cs typeface="Helvetica" panose="020B0604020202020204" pitchFamily="34" charset="0"/>
                        </a:rPr>
                        <a:t> gerechteste Art, Schulnoten zu vergeben?“</a:t>
                      </a:r>
                    </a:p>
                  </a:txBody>
                  <a:tcPr marL="52103" marR="52103"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429050390"/>
                  </a:ext>
                </a:extLst>
              </a:tr>
            </a:tbl>
          </a:graphicData>
        </a:graphic>
      </p:graphicFrame>
    </p:spTree>
    <p:extLst>
      <p:ext uri="{BB962C8B-B14F-4D97-AF65-F5344CB8AC3E}">
        <p14:creationId xmlns:p14="http://schemas.microsoft.com/office/powerpoint/2010/main" val="553308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B8D4EB55-CF0E-FF27-FB5E-CCFDD15E0142}"/>
              </a:ext>
            </a:extLst>
          </p:cNvPr>
          <p:cNvSpPr txBox="1">
            <a:spLocks/>
          </p:cNvSpPr>
          <p:nvPr/>
        </p:nvSpPr>
        <p:spPr>
          <a:xfrm>
            <a:off x="670170" y="612775"/>
            <a:ext cx="10942709" cy="829163"/>
          </a:xfrm>
          <a:prstGeom prst="rect">
            <a:avLst/>
          </a:prstGeom>
        </p:spPr>
        <p:txBody>
          <a:bodyPr lIns="0">
            <a:normAutofit/>
          </a:bodyPr>
          <a:lstStyle>
            <a:lvl1pPr algn="l" defTabSz="914400" rtl="0" eaLnBrk="1" latinLnBrk="0" hangingPunct="1">
              <a:lnSpc>
                <a:spcPct val="90000"/>
              </a:lnSpc>
              <a:spcBef>
                <a:spcPct val="0"/>
              </a:spcBef>
              <a:buNone/>
              <a:defRPr sz="4000" b="1" i="0" kern="1200" cap="none" spc="0" baseline="0">
                <a:solidFill>
                  <a:srgbClr val="272726"/>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de-DE" dirty="0">
                <a:latin typeface="Helvetica Neue Light" panose="02000403000000020004"/>
              </a:rPr>
              <a:t>Auswertung</a:t>
            </a:r>
          </a:p>
        </p:txBody>
      </p:sp>
      <p:cxnSp>
        <p:nvCxnSpPr>
          <p:cNvPr id="8" name="Gerade Verbindung mit Pfeil 7">
            <a:extLst>
              <a:ext uri="{FF2B5EF4-FFF2-40B4-BE49-F238E27FC236}">
                <a16:creationId xmlns:a16="http://schemas.microsoft.com/office/drawing/2014/main" id="{2CB19123-7346-04DD-C3D6-EB8F86509F18}"/>
              </a:ext>
            </a:extLst>
          </p:cNvPr>
          <p:cNvCxnSpPr>
            <a:cxnSpLocks/>
          </p:cNvCxnSpPr>
          <p:nvPr/>
        </p:nvCxnSpPr>
        <p:spPr>
          <a:xfrm>
            <a:off x="1586227" y="4993227"/>
            <a:ext cx="8252612" cy="0"/>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feld 2">
            <a:extLst>
              <a:ext uri="{FF2B5EF4-FFF2-40B4-BE49-F238E27FC236}">
                <a16:creationId xmlns:a16="http://schemas.microsoft.com/office/drawing/2014/main" id="{9E9935E8-7A10-8887-2942-E23C92321F25}"/>
              </a:ext>
            </a:extLst>
          </p:cNvPr>
          <p:cNvSpPr txBox="1"/>
          <p:nvPr/>
        </p:nvSpPr>
        <p:spPr>
          <a:xfrm>
            <a:off x="2475230" y="1324436"/>
            <a:ext cx="6519917" cy="55604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solidFill>
                  <a:srgbClr val="B20938"/>
                </a:solidFill>
                <a:effectLst/>
                <a:latin typeface="Helvetica Neue Light"/>
                <a:ea typeface="Calibri" panose="020F0502020204030204" pitchFamily="34" charset="0"/>
                <a:cs typeface="Times New Roman" panose="02020603050405020304" pitchFamily="18" charset="0"/>
              </a:rPr>
              <a:t>Ich finde die Idee …</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feld 2">
            <a:extLst>
              <a:ext uri="{FF2B5EF4-FFF2-40B4-BE49-F238E27FC236}">
                <a16:creationId xmlns:a16="http://schemas.microsoft.com/office/drawing/2014/main" id="{926C844D-C5D3-1855-B2AA-40CC2EB31207}"/>
              </a:ext>
            </a:extLst>
          </p:cNvPr>
          <p:cNvSpPr txBox="1"/>
          <p:nvPr/>
        </p:nvSpPr>
        <p:spPr>
          <a:xfrm>
            <a:off x="1810803" y="5183034"/>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feld 2">
            <a:extLst>
              <a:ext uri="{FF2B5EF4-FFF2-40B4-BE49-F238E27FC236}">
                <a16:creationId xmlns:a16="http://schemas.microsoft.com/office/drawing/2014/main" id="{36162136-7674-CBF1-8D5C-844CB73B386C}"/>
              </a:ext>
            </a:extLst>
          </p:cNvPr>
          <p:cNvSpPr txBox="1"/>
          <p:nvPr/>
        </p:nvSpPr>
        <p:spPr>
          <a:xfrm>
            <a:off x="4109085"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eher 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2">
            <a:extLst>
              <a:ext uri="{FF2B5EF4-FFF2-40B4-BE49-F238E27FC236}">
                <a16:creationId xmlns:a16="http://schemas.microsoft.com/office/drawing/2014/main" id="{59F1DA2D-BF4B-EADF-3520-66BA45962394}"/>
              </a:ext>
            </a:extLst>
          </p:cNvPr>
          <p:cNvSpPr txBox="1"/>
          <p:nvPr/>
        </p:nvSpPr>
        <p:spPr>
          <a:xfrm>
            <a:off x="6253328" y="5179640"/>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schlecht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feld 2">
            <a:extLst>
              <a:ext uri="{FF2B5EF4-FFF2-40B4-BE49-F238E27FC236}">
                <a16:creationId xmlns:a16="http://schemas.microsoft.com/office/drawing/2014/main" id="{C15F2F16-7444-33D0-3D9E-40EA1C99C726}"/>
              </a:ext>
            </a:extLst>
          </p:cNvPr>
          <p:cNvSpPr txBox="1"/>
          <p:nvPr/>
        </p:nvSpPr>
        <p:spPr>
          <a:xfrm>
            <a:off x="0" y="5176246"/>
            <a:ext cx="4886062" cy="28575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de-DE" sz="2500" b="1" kern="100" dirty="0">
                <a:effectLst/>
                <a:latin typeface="Helvetica Neue Light"/>
                <a:ea typeface="Calibri" panose="020F0502020204030204" pitchFamily="34" charset="0"/>
                <a:cs typeface="Times New Roman" panose="02020603050405020304" pitchFamily="18" charset="0"/>
              </a:rPr>
              <a:t>gut</a:t>
            </a:r>
            <a:endParaRPr lang="de-DE"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feld 2">
            <a:extLst>
              <a:ext uri="{FF2B5EF4-FFF2-40B4-BE49-F238E27FC236}">
                <a16:creationId xmlns:a16="http://schemas.microsoft.com/office/drawing/2014/main" id="{FF1B546D-82DB-E318-DD1C-FE72008A73A6}"/>
              </a:ext>
            </a:extLst>
          </p:cNvPr>
          <p:cNvSpPr txBox="1"/>
          <p:nvPr/>
        </p:nvSpPr>
        <p:spPr>
          <a:xfrm>
            <a:off x="558630" y="3683374"/>
            <a:ext cx="3186218" cy="814197"/>
          </a:xfrm>
          <a:prstGeom prst="rect">
            <a:avLst/>
          </a:prstGeom>
          <a:noFill/>
          <a:ln>
            <a:noFill/>
          </a:ln>
        </p:spPr>
        <p:txBody>
          <a:bodyPr wrap="square">
            <a:spAutoFit/>
          </a:bodyPr>
          <a:lstStyle/>
          <a:p>
            <a:pPr algn="ctr">
              <a:lnSpc>
                <a:spcPct val="115000"/>
              </a:lnSpc>
            </a:pPr>
            <a:r>
              <a:rPr lang="de-DE" sz="1400" dirty="0">
                <a:latin typeface="Helvetica Neue Light" panose="02000403000000020004"/>
                <a:ea typeface="Calibri" panose="020F0502020204030204" pitchFamily="34" charset="0"/>
                <a:cs typeface="Helvetica" panose="020B0604020202020204" pitchFamily="34" charset="0"/>
              </a:rPr>
              <a:t>Alle müssen teilen und die Schwachen müssen geschützt werden!</a:t>
            </a:r>
          </a:p>
          <a:p>
            <a:pPr algn="ctr">
              <a:lnSpc>
                <a:spcPct val="115000"/>
              </a:lnSpc>
            </a:pPr>
            <a:r>
              <a:rPr lang="de-DE" sz="1400" dirty="0">
                <a:latin typeface="Helvetica Neue Light" panose="02000403000000020004"/>
                <a:ea typeface="Calibri" panose="020F0502020204030204" pitchFamily="34" charset="0"/>
                <a:cs typeface="Helvetica" panose="020B0604020202020204" pitchFamily="34" charset="0"/>
              </a:rPr>
              <a:t>(sozial)</a:t>
            </a:r>
          </a:p>
        </p:txBody>
      </p:sp>
      <p:pic>
        <p:nvPicPr>
          <p:cNvPr id="6" name="Grafik 5">
            <a:extLst>
              <a:ext uri="{FF2B5EF4-FFF2-40B4-BE49-F238E27FC236}">
                <a16:creationId xmlns:a16="http://schemas.microsoft.com/office/drawing/2014/main" id="{84B8F50C-F6FE-1594-98C9-5952DDAC49AC}"/>
              </a:ext>
            </a:extLst>
          </p:cNvPr>
          <p:cNvPicPr>
            <a:picLocks noChangeAspect="1"/>
          </p:cNvPicPr>
          <p:nvPr/>
        </p:nvPicPr>
        <p:blipFill>
          <a:blip r:embed="rId3"/>
          <a:srcRect/>
          <a:stretch/>
        </p:blipFill>
        <p:spPr>
          <a:xfrm>
            <a:off x="1717956" y="3093474"/>
            <a:ext cx="575709" cy="589900"/>
          </a:xfrm>
          <a:prstGeom prst="rect">
            <a:avLst/>
          </a:prstGeom>
          <a:solidFill>
            <a:schemeClr val="bg1"/>
          </a:solidFill>
          <a:ln>
            <a:noFill/>
          </a:ln>
        </p:spPr>
      </p:pic>
      <p:sp>
        <p:nvSpPr>
          <p:cNvPr id="7" name="Textfeld 6">
            <a:extLst>
              <a:ext uri="{FF2B5EF4-FFF2-40B4-BE49-F238E27FC236}">
                <a16:creationId xmlns:a16="http://schemas.microsoft.com/office/drawing/2014/main" id="{D6F1D0EE-7381-D921-535B-F1666F6D2C8C}"/>
              </a:ext>
            </a:extLst>
          </p:cNvPr>
          <p:cNvSpPr txBox="1"/>
          <p:nvPr/>
        </p:nvSpPr>
        <p:spPr>
          <a:xfrm>
            <a:off x="5195123" y="3718772"/>
            <a:ext cx="2894362" cy="819648"/>
          </a:xfrm>
          <a:prstGeom prst="rect">
            <a:avLst/>
          </a:prstGeom>
          <a:noFill/>
          <a:ln>
            <a:noFill/>
          </a:ln>
        </p:spPr>
        <p:txBody>
          <a:bodyPr wrap="square">
            <a:spAutoFit/>
          </a:bodyPr>
          <a:lstStyle/>
          <a:p>
            <a:pPr algn="ctr">
              <a:lnSpc>
                <a:spcPct val="115000"/>
              </a:lnSpc>
            </a:pPr>
            <a:r>
              <a:rPr lang="de-DE" sz="1400" dirty="0">
                <a:effectLst/>
                <a:latin typeface="Helvetica Neue Light" panose="02000403000000020004"/>
                <a:ea typeface="Calibri" panose="020F0502020204030204" pitchFamily="34" charset="0"/>
                <a:cs typeface="Open Sans" panose="020B0606030504020204" pitchFamily="34" charset="0"/>
              </a:rPr>
              <a:t>Alle müssen sich anstrengen und sich um sich selbst kümmern!</a:t>
            </a:r>
            <a:endParaRPr lang="de-DE" sz="1400" dirty="0">
              <a:effectLst/>
              <a:latin typeface="Helvetica Neue Light" panose="02000403000000020004"/>
              <a:ea typeface="Calibri" panose="020F0502020204030204" pitchFamily="34" charset="0"/>
              <a:cs typeface="Times New Roman" panose="02020603050405020304" pitchFamily="18" charset="0"/>
            </a:endParaRPr>
          </a:p>
          <a:p>
            <a:pPr algn="ctr">
              <a:lnSpc>
                <a:spcPct val="115000"/>
              </a:lnSpc>
            </a:pPr>
            <a:r>
              <a:rPr lang="de-DE" sz="1400" dirty="0">
                <a:effectLst/>
                <a:latin typeface="Helvetica Neue Light" panose="02000403000000020004"/>
                <a:ea typeface="Calibri" panose="020F0502020204030204" pitchFamily="34" charset="0"/>
                <a:cs typeface="Open Sans" panose="020B0606030504020204" pitchFamily="34" charset="0"/>
              </a:rPr>
              <a:t>(liberal)</a:t>
            </a:r>
            <a:endParaRPr lang="de-DE" sz="1400" dirty="0">
              <a:effectLst/>
              <a:latin typeface="Helvetica Neue Light" panose="02000403000000020004"/>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46C9774A-36F3-C07B-101B-D18014421F86}"/>
              </a:ext>
            </a:extLst>
          </p:cNvPr>
          <p:cNvPicPr>
            <a:picLocks noChangeAspect="1"/>
          </p:cNvPicPr>
          <p:nvPr/>
        </p:nvPicPr>
        <p:blipFill>
          <a:blip r:embed="rId4"/>
          <a:srcRect/>
          <a:stretch/>
        </p:blipFill>
        <p:spPr>
          <a:xfrm>
            <a:off x="6337942" y="3193058"/>
            <a:ext cx="589900" cy="485676"/>
          </a:xfrm>
          <a:prstGeom prst="rect">
            <a:avLst/>
          </a:prstGeom>
          <a:solidFill>
            <a:schemeClr val="bg1"/>
          </a:solidFill>
          <a:ln>
            <a:noFill/>
          </a:ln>
        </p:spPr>
      </p:pic>
      <p:sp>
        <p:nvSpPr>
          <p:cNvPr id="15" name="Textfeld 14">
            <a:extLst>
              <a:ext uri="{FF2B5EF4-FFF2-40B4-BE49-F238E27FC236}">
                <a16:creationId xmlns:a16="http://schemas.microsoft.com/office/drawing/2014/main" id="{C64ECE2A-528F-CE20-F9C1-173BD7046742}"/>
              </a:ext>
            </a:extLst>
          </p:cNvPr>
          <p:cNvSpPr txBox="1"/>
          <p:nvPr/>
        </p:nvSpPr>
        <p:spPr>
          <a:xfrm>
            <a:off x="8586300" y="3698277"/>
            <a:ext cx="2894362" cy="819648"/>
          </a:xfrm>
          <a:prstGeom prst="rect">
            <a:avLst/>
          </a:prstGeom>
          <a:noFill/>
          <a:ln>
            <a:noFill/>
          </a:ln>
        </p:spPr>
        <p:txBody>
          <a:bodyPr wrap="square">
            <a:spAutoFit/>
          </a:bodyPr>
          <a:lstStyle/>
          <a:p>
            <a:pPr algn="ctr">
              <a:lnSpc>
                <a:spcPct val="115000"/>
              </a:lnSpc>
            </a:pPr>
            <a:r>
              <a:rPr lang="de-DE" sz="1400" dirty="0">
                <a:effectLst/>
                <a:latin typeface=" Helvetica Neue Light"/>
                <a:ea typeface="Calibri" panose="020F0502020204030204" pitchFamily="34" charset="0"/>
                <a:cs typeface="Helvetica" panose="020B0604020202020204" pitchFamily="34" charset="0"/>
              </a:rPr>
              <a:t>Nur die echten </a:t>
            </a:r>
            <a:r>
              <a:rPr lang="de-DE" sz="1400" dirty="0" err="1">
                <a:effectLst/>
                <a:latin typeface=" Helvetica Neue Light"/>
                <a:ea typeface="Calibri" panose="020F0502020204030204" pitchFamily="34" charset="0"/>
                <a:cs typeface="Helvetica" panose="020B0604020202020204" pitchFamily="34" charset="0"/>
              </a:rPr>
              <a:t>Fontanierinnen</a:t>
            </a:r>
            <a:r>
              <a:rPr lang="de-DE" sz="1400" dirty="0">
                <a:effectLst/>
                <a:latin typeface=" Helvetica Neue Light"/>
                <a:ea typeface="Calibri" panose="020F0502020204030204" pitchFamily="34" charset="0"/>
                <a:cs typeface="Helvetica" panose="020B0604020202020204" pitchFamily="34" charset="0"/>
              </a:rPr>
              <a:t> und </a:t>
            </a:r>
            <a:r>
              <a:rPr lang="de-DE" sz="1400" dirty="0" err="1">
                <a:effectLst/>
                <a:latin typeface=" Helvetica Neue Light"/>
                <a:ea typeface="Calibri" panose="020F0502020204030204" pitchFamily="34" charset="0"/>
                <a:cs typeface="Helvetica" panose="020B0604020202020204" pitchFamily="34" charset="0"/>
              </a:rPr>
              <a:t>Fontanier</a:t>
            </a:r>
            <a:r>
              <a:rPr lang="de-DE" sz="1400" dirty="0">
                <a:effectLst/>
                <a:latin typeface=" Helvetica Neue Light"/>
                <a:ea typeface="Calibri" panose="020F0502020204030204" pitchFamily="34" charset="0"/>
                <a:cs typeface="Helvetica" panose="020B0604020202020204" pitchFamily="34" charset="0"/>
              </a:rPr>
              <a:t> sind wichtig!</a:t>
            </a:r>
          </a:p>
          <a:p>
            <a:pPr algn="ctr">
              <a:lnSpc>
                <a:spcPct val="115000"/>
              </a:lnSpc>
            </a:pPr>
            <a:r>
              <a:rPr lang="de-DE" sz="1400" dirty="0">
                <a:effectLst/>
                <a:latin typeface=" Helvetica Neue Light"/>
                <a:ea typeface="Calibri" panose="020F0502020204030204" pitchFamily="34" charset="0"/>
                <a:cs typeface="Helvetica" panose="020B0604020202020204" pitchFamily="34" charset="0"/>
              </a:rPr>
              <a:t>(national)</a:t>
            </a:r>
          </a:p>
        </p:txBody>
      </p:sp>
      <p:pic>
        <p:nvPicPr>
          <p:cNvPr id="16" name="Grafik 15">
            <a:extLst>
              <a:ext uri="{FF2B5EF4-FFF2-40B4-BE49-F238E27FC236}">
                <a16:creationId xmlns:a16="http://schemas.microsoft.com/office/drawing/2014/main" id="{FCE40354-44F0-84F2-BD57-92C503672A41}"/>
              </a:ext>
            </a:extLst>
          </p:cNvPr>
          <p:cNvPicPr>
            <a:picLocks noChangeAspect="1"/>
          </p:cNvPicPr>
          <p:nvPr/>
        </p:nvPicPr>
        <p:blipFill>
          <a:blip r:embed="rId5"/>
          <a:srcRect/>
          <a:stretch/>
        </p:blipFill>
        <p:spPr>
          <a:xfrm>
            <a:off x="9838839" y="3147039"/>
            <a:ext cx="496923" cy="498763"/>
          </a:xfrm>
          <a:prstGeom prst="rect">
            <a:avLst/>
          </a:prstGeom>
          <a:solidFill>
            <a:schemeClr val="bg1"/>
          </a:solidFill>
          <a:ln>
            <a:noFill/>
          </a:ln>
        </p:spPr>
      </p:pic>
      <p:sp>
        <p:nvSpPr>
          <p:cNvPr id="17" name="Textfeld 16">
            <a:extLst>
              <a:ext uri="{FF2B5EF4-FFF2-40B4-BE49-F238E27FC236}">
                <a16:creationId xmlns:a16="http://schemas.microsoft.com/office/drawing/2014/main" id="{2D6AD3F4-72C3-EC54-A461-56380F6FC4B1}"/>
              </a:ext>
            </a:extLst>
          </p:cNvPr>
          <p:cNvSpPr txBox="1"/>
          <p:nvPr/>
        </p:nvSpPr>
        <p:spPr>
          <a:xfrm>
            <a:off x="1586227" y="2095185"/>
            <a:ext cx="3553325" cy="1061957"/>
          </a:xfrm>
          <a:prstGeom prst="rect">
            <a:avLst/>
          </a:prstGeom>
          <a:noFill/>
          <a:ln>
            <a:noFill/>
          </a:ln>
        </p:spPr>
        <p:txBody>
          <a:bodyPr wrap="square">
            <a:spAutoFit/>
          </a:bodyPr>
          <a:lstStyle/>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Alle </a:t>
            </a:r>
            <a:r>
              <a:rPr lang="de-DE" sz="1400" dirty="0">
                <a:solidFill>
                  <a:srgbClr val="000000"/>
                </a:solidFill>
                <a:latin typeface="Helvetica Neue Light" panose="02000403000000020004"/>
                <a:ea typeface="Calibri" panose="020F0502020204030204" pitchFamily="34" charset="0"/>
                <a:cs typeface="Helvetica" panose="020B0604020202020204" pitchFamily="34" charset="0"/>
              </a:rPr>
              <a:t>müssen</a:t>
            </a:r>
            <a:r>
              <a:rPr lang="de-DE" sz="1400" dirty="0">
                <a:solidFill>
                  <a:srgbClr val="000000"/>
                </a:solidFill>
                <a:effectLst/>
                <a:latin typeface="Helvetica Neue Light" panose="02000403000000020004"/>
                <a:ea typeface="Times New Roman" panose="02020603050405020304" pitchFamily="18" charset="0"/>
              </a:rPr>
              <a:t> heute schon so verantwortlich leben, dass wir auch morgen noch friedlich und sicher leben können! </a:t>
            </a:r>
          </a:p>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(umweltfreundlich)</a:t>
            </a:r>
          </a:p>
        </p:txBody>
      </p:sp>
      <p:pic>
        <p:nvPicPr>
          <p:cNvPr id="18" name="Grafik 17">
            <a:extLst>
              <a:ext uri="{FF2B5EF4-FFF2-40B4-BE49-F238E27FC236}">
                <a16:creationId xmlns:a16="http://schemas.microsoft.com/office/drawing/2014/main" id="{4985231A-5C0D-81D8-6238-BEABC816EFCB}"/>
              </a:ext>
            </a:extLst>
          </p:cNvPr>
          <p:cNvPicPr>
            <a:picLocks noChangeAspect="1"/>
          </p:cNvPicPr>
          <p:nvPr/>
        </p:nvPicPr>
        <p:blipFill>
          <a:blip r:embed="rId6"/>
          <a:srcRect/>
          <a:stretch/>
        </p:blipFill>
        <p:spPr>
          <a:xfrm>
            <a:off x="3161136" y="1502951"/>
            <a:ext cx="583712" cy="589900"/>
          </a:xfrm>
          <a:prstGeom prst="rect">
            <a:avLst/>
          </a:prstGeom>
          <a:solidFill>
            <a:schemeClr val="bg1"/>
          </a:solidFill>
          <a:ln>
            <a:noFill/>
          </a:ln>
        </p:spPr>
      </p:pic>
      <p:sp>
        <p:nvSpPr>
          <p:cNvPr id="19" name="Textfeld 18">
            <a:extLst>
              <a:ext uri="{FF2B5EF4-FFF2-40B4-BE49-F238E27FC236}">
                <a16:creationId xmlns:a16="http://schemas.microsoft.com/office/drawing/2014/main" id="{D8BEC00B-2BB3-118D-90B8-22C8F5D790E5}"/>
              </a:ext>
            </a:extLst>
          </p:cNvPr>
          <p:cNvSpPr txBox="1"/>
          <p:nvPr/>
        </p:nvSpPr>
        <p:spPr>
          <a:xfrm>
            <a:off x="6337942" y="2437204"/>
            <a:ext cx="3720458" cy="814197"/>
          </a:xfrm>
          <a:prstGeom prst="rect">
            <a:avLst/>
          </a:prstGeom>
          <a:noFill/>
          <a:ln>
            <a:noFill/>
          </a:ln>
        </p:spPr>
        <p:txBody>
          <a:bodyPr wrap="square">
            <a:spAutoFit/>
          </a:bodyPr>
          <a:lstStyle/>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Unterschiede dürfen nicht gleichgemacht werden!</a:t>
            </a:r>
          </a:p>
          <a:p>
            <a:pPr algn="ctr">
              <a:lnSpc>
                <a:spcPct val="115000"/>
              </a:lnSpc>
            </a:pPr>
            <a:r>
              <a:rPr lang="de-DE" sz="1400" dirty="0">
                <a:effectLst/>
                <a:latin typeface="Helvetica Neue Light" panose="02000403000000020004"/>
                <a:ea typeface="Calibri" panose="020F0502020204030204" pitchFamily="34" charset="0"/>
                <a:cs typeface="Helvetica" panose="020B0604020202020204" pitchFamily="34" charset="0"/>
              </a:rPr>
              <a:t>(traditionell)</a:t>
            </a:r>
          </a:p>
        </p:txBody>
      </p:sp>
      <p:pic>
        <p:nvPicPr>
          <p:cNvPr id="20" name="Grafik 19">
            <a:extLst>
              <a:ext uri="{FF2B5EF4-FFF2-40B4-BE49-F238E27FC236}">
                <a16:creationId xmlns:a16="http://schemas.microsoft.com/office/drawing/2014/main" id="{037828BE-157E-5D36-3788-DAFC03861AE4}"/>
              </a:ext>
            </a:extLst>
          </p:cNvPr>
          <p:cNvPicPr>
            <a:picLocks noChangeAspect="1"/>
          </p:cNvPicPr>
          <p:nvPr/>
        </p:nvPicPr>
        <p:blipFill>
          <a:blip r:embed="rId7"/>
          <a:srcRect/>
          <a:stretch/>
        </p:blipFill>
        <p:spPr>
          <a:xfrm>
            <a:off x="7751921" y="1889173"/>
            <a:ext cx="695233" cy="530636"/>
          </a:xfrm>
          <a:prstGeom prst="rect">
            <a:avLst/>
          </a:prstGeom>
          <a:solidFill>
            <a:schemeClr val="bg1"/>
          </a:solidFill>
          <a:ln>
            <a:noFill/>
          </a:ln>
        </p:spPr>
      </p:pic>
    </p:spTree>
    <p:extLst>
      <p:ext uri="{BB962C8B-B14F-4D97-AF65-F5344CB8AC3E}">
        <p14:creationId xmlns:p14="http://schemas.microsoft.com/office/powerpoint/2010/main" val="3878716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38D0EFB-1C15-42A5-B731-C73F6DF2E8D8}"/>
              </a:ext>
            </a:extLst>
          </p:cNvPr>
          <p:cNvSpPr>
            <a:spLocks noGrp="1"/>
          </p:cNvSpPr>
          <p:nvPr>
            <p:ph type="body" idx="1"/>
          </p:nvPr>
        </p:nvSpPr>
        <p:spPr>
          <a:xfrm>
            <a:off x="674539" y="2376396"/>
            <a:ext cx="5070754" cy="823912"/>
          </a:xfrm>
        </p:spPr>
        <p:txBody>
          <a:bodyPr lIns="0" anchor="t" anchorCtr="0"/>
          <a:lstStyle/>
          <a:p>
            <a:r>
              <a:rPr lang="de-DE" sz="2000" dirty="0">
                <a:latin typeface="Helvetica Neue Light" panose="02000403000000020004"/>
              </a:rPr>
              <a:t>Im Auftrag von</a:t>
            </a:r>
          </a:p>
        </p:txBody>
      </p:sp>
      <p:sp>
        <p:nvSpPr>
          <p:cNvPr id="4" name="Textplatzhalter 3">
            <a:extLst>
              <a:ext uri="{FF2B5EF4-FFF2-40B4-BE49-F238E27FC236}">
                <a16:creationId xmlns:a16="http://schemas.microsoft.com/office/drawing/2014/main" id="{C33E3571-7703-0BBE-50C9-A7A4A2CB7908}"/>
              </a:ext>
            </a:extLst>
          </p:cNvPr>
          <p:cNvSpPr>
            <a:spLocks noGrp="1"/>
          </p:cNvSpPr>
          <p:nvPr>
            <p:ph type="body" sz="quarter" idx="3"/>
          </p:nvPr>
        </p:nvSpPr>
        <p:spPr>
          <a:xfrm>
            <a:off x="4371053" y="2376396"/>
            <a:ext cx="2997200" cy="823912"/>
          </a:xfrm>
        </p:spPr>
        <p:txBody>
          <a:bodyPr anchor="t" anchorCtr="0"/>
          <a:lstStyle/>
          <a:p>
            <a:r>
              <a:rPr lang="de-DE" sz="2000" dirty="0">
                <a:latin typeface="Helvetica Neue Light" panose="02000403000000020004"/>
              </a:rPr>
              <a:t>Umgesetzt von</a:t>
            </a:r>
          </a:p>
        </p:txBody>
      </p:sp>
      <p:sp>
        <p:nvSpPr>
          <p:cNvPr id="12" name="Inhaltsplatzhalter 11">
            <a:extLst>
              <a:ext uri="{FF2B5EF4-FFF2-40B4-BE49-F238E27FC236}">
                <a16:creationId xmlns:a16="http://schemas.microsoft.com/office/drawing/2014/main" id="{E43E8481-25AF-17BE-0E93-E49CA71F8D31}"/>
              </a:ext>
            </a:extLst>
          </p:cNvPr>
          <p:cNvSpPr>
            <a:spLocks noGrp="1"/>
          </p:cNvSpPr>
          <p:nvPr>
            <p:ph sz="half" idx="2"/>
          </p:nvPr>
        </p:nvSpPr>
        <p:spPr>
          <a:xfrm>
            <a:off x="4456272" y="4015819"/>
            <a:ext cx="4430599" cy="1800520"/>
          </a:xfrm>
        </p:spPr>
        <p:txBody>
          <a:bodyPr lIns="0">
            <a:normAutofit/>
          </a:bodyPr>
          <a:lstStyle/>
          <a:p>
            <a:pPr marL="0" indent="0">
              <a:lnSpc>
                <a:spcPct val="100000"/>
              </a:lnSpc>
              <a:buNone/>
            </a:pPr>
            <a:r>
              <a:rPr lang="de-DE" sz="1800" dirty="0" err="1">
                <a:latin typeface="Helvetica Neue Light" panose="02000403000000020004"/>
              </a:rPr>
              <a:t>planpolitik</a:t>
            </a:r>
            <a:r>
              <a:rPr lang="de-DE" sz="1800" dirty="0">
                <a:latin typeface="Helvetica Neue Light" panose="02000403000000020004"/>
              </a:rPr>
              <a:t> GbR</a:t>
            </a:r>
            <a:br>
              <a:rPr lang="de-DE" sz="1800" dirty="0">
                <a:latin typeface="Helvetica Neue Light" panose="02000403000000020004"/>
              </a:rPr>
            </a:br>
            <a:r>
              <a:rPr lang="de-DE" sz="1800" dirty="0">
                <a:latin typeface="Helvetica Neue Light" panose="02000403000000020004"/>
              </a:rPr>
              <a:t>Friedelstraße 16</a:t>
            </a:r>
            <a:br>
              <a:rPr lang="de-DE" sz="1800" dirty="0">
                <a:latin typeface="Helvetica Neue Light" panose="02000403000000020004"/>
              </a:rPr>
            </a:br>
            <a:r>
              <a:rPr lang="de-DE" sz="1800" dirty="0">
                <a:latin typeface="Helvetica Neue Light" panose="02000403000000020004"/>
              </a:rPr>
              <a:t>12047 Berlin</a:t>
            </a:r>
            <a:br>
              <a:rPr lang="de-DE" sz="1800" dirty="0">
                <a:latin typeface="Helvetica Neue Light" panose="02000403000000020004"/>
              </a:rPr>
            </a:br>
            <a:r>
              <a:rPr lang="de-DE" sz="1800" b="1" dirty="0" err="1">
                <a:latin typeface="Helvetica Neue Light" panose="02000403000000020004"/>
              </a:rPr>
              <a:t>www.planpolitik.de</a:t>
            </a:r>
            <a:endParaRPr lang="de-DE" sz="1800" b="1" dirty="0">
              <a:latin typeface="Helvetica Neue Light" panose="02000403000000020004"/>
            </a:endParaRPr>
          </a:p>
        </p:txBody>
      </p:sp>
      <p:pic>
        <p:nvPicPr>
          <p:cNvPr id="13" name="Inhaltsplatzhalter 9" descr="Ein Bild, das Schrift, Grafiken, Grafikdesign, Text enthält.&#10;&#10;Automatisch generierte Beschreibung">
            <a:extLst>
              <a:ext uri="{FF2B5EF4-FFF2-40B4-BE49-F238E27FC236}">
                <a16:creationId xmlns:a16="http://schemas.microsoft.com/office/drawing/2014/main" id="{C25A3A8C-5510-7A4F-C3C5-91EE12992303}"/>
              </a:ext>
            </a:extLst>
          </p:cNvPr>
          <p:cNvPicPr>
            <a:picLocks noGrp="1" noChangeAspect="1"/>
          </p:cNvPicPr>
          <p:nvPr>
            <p:ph sz="quarter" idx="4"/>
          </p:nvPr>
        </p:nvPicPr>
        <p:blipFill>
          <a:blip r:embed="rId2"/>
          <a:stretch>
            <a:fillRect/>
          </a:stretch>
        </p:blipFill>
        <p:spPr>
          <a:xfrm>
            <a:off x="4456272" y="3200400"/>
            <a:ext cx="2997200" cy="508000"/>
          </a:xfrm>
        </p:spPr>
      </p:pic>
      <p:pic>
        <p:nvPicPr>
          <p:cNvPr id="3" name="Grafik 2" descr="Ein Bild, das Schrift, Text, Grafiken, Grafikdesign enthält.&#10;&#10;Automatisch generierte Beschreibung">
            <a:extLst>
              <a:ext uri="{FF2B5EF4-FFF2-40B4-BE49-F238E27FC236}">
                <a16:creationId xmlns:a16="http://schemas.microsoft.com/office/drawing/2014/main" id="{FFDF1425-4830-8E1B-D110-67159A49509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170" y="3029889"/>
            <a:ext cx="2713950" cy="1131716"/>
          </a:xfrm>
          <a:prstGeom prst="rect">
            <a:avLst/>
          </a:prstGeom>
        </p:spPr>
      </p:pic>
      <p:sp>
        <p:nvSpPr>
          <p:cNvPr id="7" name="Textfeld 6">
            <a:extLst>
              <a:ext uri="{FF2B5EF4-FFF2-40B4-BE49-F238E27FC236}">
                <a16:creationId xmlns:a16="http://schemas.microsoft.com/office/drawing/2014/main" id="{4DA74DD3-58C4-685D-C986-AE61E855F6DD}"/>
              </a:ext>
            </a:extLst>
          </p:cNvPr>
          <p:cNvSpPr txBox="1"/>
          <p:nvPr/>
        </p:nvSpPr>
        <p:spPr>
          <a:xfrm>
            <a:off x="8440405" y="2338296"/>
            <a:ext cx="3502286" cy="1400383"/>
          </a:xfrm>
          <a:prstGeom prst="rect">
            <a:avLst/>
          </a:prstGeom>
          <a:noFill/>
        </p:spPr>
        <p:txBody>
          <a:bodyPr wrap="square">
            <a:spAutoFit/>
          </a:bodyPr>
          <a:lstStyle/>
          <a:p>
            <a:r>
              <a:rPr lang="de-DE" sz="2000" b="1" dirty="0">
                <a:solidFill>
                  <a:srgbClr val="B20938"/>
                </a:solidFill>
                <a:latin typeface="Helvetica Neue Light" panose="02000403000000020004"/>
              </a:rPr>
              <a:t>Wissenschaftliche </a:t>
            </a:r>
          </a:p>
          <a:p>
            <a:r>
              <a:rPr lang="de-DE" sz="2000" b="1" dirty="0">
                <a:solidFill>
                  <a:srgbClr val="B20938"/>
                </a:solidFill>
                <a:latin typeface="Helvetica Neue Light" panose="02000403000000020004"/>
              </a:rPr>
              <a:t>Beratung durch</a:t>
            </a:r>
          </a:p>
          <a:p>
            <a:endParaRPr lang="de-DE" sz="2500" b="1" dirty="0">
              <a:solidFill>
                <a:srgbClr val="B20938"/>
              </a:solidFill>
              <a:latin typeface="Helvetica Neue Light" panose="02000403000000020004"/>
            </a:endParaRPr>
          </a:p>
          <a:p>
            <a:r>
              <a:rPr lang="de-DE" dirty="0">
                <a:latin typeface="Helvetica Neue Light" panose="02000403000000020004"/>
              </a:rPr>
              <a:t>Prof. Dr. Andreas Petrik</a:t>
            </a:r>
          </a:p>
        </p:txBody>
      </p:sp>
    </p:spTree>
    <p:extLst>
      <p:ext uri="{BB962C8B-B14F-4D97-AF65-F5344CB8AC3E}">
        <p14:creationId xmlns:p14="http://schemas.microsoft.com/office/powerpoint/2010/main" val="349086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E56DD2F-88E4-EEDF-FDE9-3C76AD8E9927}"/>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 y="3835995"/>
            <a:ext cx="4221126" cy="3022005"/>
          </a:xfrm>
          <a:prstGeom prst="rect">
            <a:avLst/>
          </a:prstGeom>
        </p:spPr>
      </p:pic>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785372" cy="829163"/>
          </a:xfrm>
        </p:spPr>
        <p:txBody>
          <a:bodyPr>
            <a:normAutofit/>
          </a:bodyPr>
          <a:lstStyle/>
          <a:p>
            <a:r>
              <a:rPr lang="de-DE" dirty="0">
                <a:latin typeface="Helvetica Neue Light"/>
              </a:rPr>
              <a:t>Gerechtigkeit</a:t>
            </a:r>
          </a:p>
        </p:txBody>
      </p:sp>
      <p:sp>
        <p:nvSpPr>
          <p:cNvPr id="5" name="Textfeld 4">
            <a:extLst>
              <a:ext uri="{FF2B5EF4-FFF2-40B4-BE49-F238E27FC236}">
                <a16:creationId xmlns:a16="http://schemas.microsoft.com/office/drawing/2014/main" id="{D3366BC9-29F9-C0EC-0AB8-1F16A30D93F9}"/>
              </a:ext>
            </a:extLst>
          </p:cNvPr>
          <p:cNvSpPr txBox="1"/>
          <p:nvPr/>
        </p:nvSpPr>
        <p:spPr>
          <a:xfrm>
            <a:off x="2429904" y="1658966"/>
            <a:ext cx="7904944" cy="2718693"/>
          </a:xfrm>
          <a:prstGeom prst="rect">
            <a:avLst/>
          </a:prstGeom>
          <a:noFill/>
        </p:spPr>
        <p:txBody>
          <a:bodyPr wrap="square">
            <a:spAutoFit/>
          </a:bodyPr>
          <a:lstStyle/>
          <a:p>
            <a:pPr>
              <a:spcAft>
                <a:spcPts val="800"/>
              </a:spcAft>
            </a:pPr>
            <a:r>
              <a:rPr lang="de-DE" b="1" kern="100" dirty="0">
                <a:effectLst/>
                <a:latin typeface="Helvetica Neue Light" panose="02000403000000020004"/>
                <a:ea typeface="Aptos" panose="020B0004020202020204" pitchFamily="34" charset="0"/>
                <a:cs typeface="Arial" panose="020B0604020202020204" pitchFamily="34" charset="0"/>
              </a:rPr>
              <a:t>Gerechtigkeit </a:t>
            </a:r>
            <a:r>
              <a:rPr lang="de-DE" kern="100" dirty="0">
                <a:effectLst/>
                <a:latin typeface="Helvetica Neue Light" panose="02000403000000020004"/>
                <a:ea typeface="Aptos" panose="020B0004020202020204" pitchFamily="34" charset="0"/>
                <a:cs typeface="Arial" panose="020B0604020202020204" pitchFamily="34" charset="0"/>
              </a:rPr>
              <a:t>ist eine Idee und ein Wert.</a:t>
            </a:r>
          </a:p>
          <a:p>
            <a:pPr>
              <a:spcAft>
                <a:spcPts val="800"/>
              </a:spcAft>
            </a:pPr>
            <a:endParaRPr lang="de-DE" kern="100" dirty="0">
              <a:effectLst/>
              <a:latin typeface="Helvetica Neue Light" panose="02000403000000020004"/>
              <a:ea typeface="Aptos" panose="020B0004020202020204" pitchFamily="34" charset="0"/>
              <a:cs typeface="Arial" panose="020B0604020202020204" pitchFamily="34" charset="0"/>
            </a:endParaRPr>
          </a:p>
          <a:p>
            <a:pPr>
              <a:spcAft>
                <a:spcPts val="800"/>
              </a:spcAft>
            </a:pPr>
            <a:r>
              <a:rPr lang="de-DE" kern="100" dirty="0">
                <a:latin typeface="Helvetica Neue Light" panose="02000403000000020004"/>
                <a:ea typeface="Aptos" panose="020B0004020202020204" pitchFamily="34" charset="0"/>
                <a:cs typeface="Arial" panose="020B0604020202020204" pitchFamily="34" charset="0"/>
              </a:rPr>
              <a:t>Die Idee beschreibt, wie eine Person sich verhält, </a:t>
            </a:r>
            <a:r>
              <a:rPr lang="de-DE" kern="100" dirty="0">
                <a:effectLst/>
                <a:latin typeface="Helvetica Neue Light" panose="02000403000000020004"/>
                <a:ea typeface="Aptos" panose="020B0004020202020204" pitchFamily="34" charset="0"/>
                <a:cs typeface="Arial" panose="020B0604020202020204" pitchFamily="34" charset="0"/>
              </a:rPr>
              <a:t>wie die Menschen miteinander umgehen oder wie eine bestimmte Situation ist. </a:t>
            </a:r>
          </a:p>
          <a:p>
            <a:pPr>
              <a:spcAft>
                <a:spcPts val="800"/>
              </a:spcAft>
            </a:pPr>
            <a:endParaRPr lang="de-DE" kern="100" dirty="0">
              <a:effectLst/>
              <a:latin typeface="Helvetica Neue Light" panose="02000403000000020004"/>
              <a:ea typeface="Aptos" panose="020B0004020202020204" pitchFamily="34" charset="0"/>
              <a:cs typeface="Arial" panose="020B0604020202020204" pitchFamily="34" charset="0"/>
            </a:endParaRPr>
          </a:p>
          <a:p>
            <a:pPr>
              <a:spcAft>
                <a:spcPts val="800"/>
              </a:spcAft>
            </a:pPr>
            <a:r>
              <a:rPr lang="de-DE" kern="100" dirty="0">
                <a:latin typeface="Helvetica Neue Light" panose="02000403000000020004"/>
                <a:cs typeface="Arial" panose="020B0604020202020204" pitchFamily="34" charset="0"/>
              </a:rPr>
              <a:t>Gerechtigkeit ist auch ein wichtiger </a:t>
            </a:r>
            <a:r>
              <a:rPr lang="de-DE" dirty="0">
                <a:latin typeface="Helvetica Neue Light" panose="02000403000000020004"/>
              </a:rPr>
              <a:t>Wert im Zusammenleben von Menschen. </a:t>
            </a:r>
            <a:r>
              <a:rPr lang="de-DE" kern="100" dirty="0">
                <a:effectLst/>
                <a:latin typeface="Helvetica Neue Light"/>
                <a:ea typeface="Aptos" panose="020B0004020202020204" pitchFamily="34" charset="0"/>
                <a:cs typeface="Arial" panose="020B0604020202020204" pitchFamily="34" charset="0"/>
              </a:rPr>
              <a:t>Die Menschen sind sich aber nicht immer einig, was gerecht und was ungerecht ist.</a:t>
            </a:r>
          </a:p>
        </p:txBody>
      </p:sp>
    </p:spTree>
    <p:extLst>
      <p:ext uri="{BB962C8B-B14F-4D97-AF65-F5344CB8AC3E}">
        <p14:creationId xmlns:p14="http://schemas.microsoft.com/office/powerpoint/2010/main" val="4139051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785372" cy="829163"/>
          </a:xfrm>
        </p:spPr>
        <p:txBody>
          <a:bodyPr>
            <a:normAutofit/>
          </a:bodyPr>
          <a:lstStyle/>
          <a:p>
            <a:r>
              <a:rPr lang="de-DE" dirty="0">
                <a:latin typeface="Helvetica Neue Light"/>
              </a:rPr>
              <a:t>Soziale Ungleichheit</a:t>
            </a:r>
          </a:p>
        </p:txBody>
      </p:sp>
      <p:sp>
        <p:nvSpPr>
          <p:cNvPr id="5" name="Textfeld 4">
            <a:extLst>
              <a:ext uri="{FF2B5EF4-FFF2-40B4-BE49-F238E27FC236}">
                <a16:creationId xmlns:a16="http://schemas.microsoft.com/office/drawing/2014/main" id="{D3366BC9-29F9-C0EC-0AB8-1F16A30D93F9}"/>
              </a:ext>
            </a:extLst>
          </p:cNvPr>
          <p:cNvSpPr txBox="1"/>
          <p:nvPr/>
        </p:nvSpPr>
        <p:spPr>
          <a:xfrm>
            <a:off x="777353" y="1673929"/>
            <a:ext cx="8192813" cy="2995692"/>
          </a:xfrm>
          <a:prstGeom prst="rect">
            <a:avLst/>
          </a:prstGeom>
          <a:noFill/>
        </p:spPr>
        <p:txBody>
          <a:bodyPr wrap="square">
            <a:spAutoFit/>
          </a:bodyPr>
          <a:lstStyle/>
          <a:p>
            <a:pPr>
              <a:spcAft>
                <a:spcPts val="800"/>
              </a:spcAft>
            </a:pPr>
            <a:r>
              <a:rPr lang="de-DE" b="1" kern="100" dirty="0">
                <a:effectLst/>
                <a:latin typeface="Helvetica Neue Light"/>
                <a:ea typeface="Aptos" panose="020B0004020202020204" pitchFamily="34" charset="0"/>
                <a:cs typeface="Arial" panose="020B0604020202020204" pitchFamily="34" charset="0"/>
              </a:rPr>
              <a:t>Soziale Ungleichheit </a:t>
            </a:r>
            <a:r>
              <a:rPr lang="de-DE" kern="100" dirty="0">
                <a:effectLst/>
                <a:latin typeface="Helvetica Neue Light"/>
                <a:ea typeface="Aptos" panose="020B0004020202020204" pitchFamily="34" charset="0"/>
                <a:cs typeface="Arial" panose="020B0604020202020204" pitchFamily="34" charset="0"/>
              </a:rPr>
              <a:t>beschreibt, dass es Ungleichheiten in der Gesellschaft gibt. </a:t>
            </a:r>
          </a:p>
          <a:p>
            <a:pPr>
              <a:spcAft>
                <a:spcPts val="800"/>
              </a:spcAft>
            </a:pPr>
            <a:endParaRPr lang="de-DE" kern="100" dirty="0">
              <a:effectLst/>
              <a:latin typeface="Helvetica Neue Light"/>
              <a:ea typeface="Aptos" panose="020B0004020202020204" pitchFamily="34" charset="0"/>
              <a:cs typeface="Arial" panose="020B0604020202020204" pitchFamily="34" charset="0"/>
            </a:endParaRPr>
          </a:p>
          <a:p>
            <a:pPr>
              <a:spcAft>
                <a:spcPts val="800"/>
              </a:spcAft>
            </a:pPr>
            <a:r>
              <a:rPr lang="de-DE" kern="100" dirty="0">
                <a:effectLst/>
                <a:latin typeface="Helvetica Neue Light"/>
                <a:ea typeface="Aptos" panose="020B0004020202020204" pitchFamily="34" charset="0"/>
                <a:cs typeface="Arial" panose="020B0604020202020204" pitchFamily="34" charset="0"/>
              </a:rPr>
              <a:t>Solche Ungleichheiten zwischen den Menschen sind zum Beispiel: </a:t>
            </a:r>
            <a:r>
              <a:rPr lang="de-DE" kern="100" dirty="0">
                <a:latin typeface="Helvetica Neue Light"/>
                <a:ea typeface="Aptos" panose="020B0004020202020204" pitchFamily="34" charset="0"/>
                <a:cs typeface="Arial" panose="020B0604020202020204" pitchFamily="34" charset="0"/>
              </a:rPr>
              <a:t>Manche</a:t>
            </a:r>
            <a:r>
              <a:rPr lang="de-DE" kern="100" dirty="0">
                <a:effectLst/>
                <a:latin typeface="Helvetica Neue Light"/>
                <a:ea typeface="Aptos" panose="020B0004020202020204" pitchFamily="34" charset="0"/>
                <a:cs typeface="Arial" panose="020B0604020202020204" pitchFamily="34" charset="0"/>
              </a:rPr>
              <a:t> Menschen haben sehr viel </a:t>
            </a:r>
            <a:r>
              <a:rPr lang="de-DE" b="1" kern="100" dirty="0">
                <a:effectLst/>
                <a:latin typeface="Helvetica Neue Light"/>
                <a:ea typeface="Aptos" panose="020B0004020202020204" pitchFamily="34" charset="0"/>
                <a:cs typeface="Arial" panose="020B0604020202020204" pitchFamily="34" charset="0"/>
              </a:rPr>
              <a:t>Bildung und Wissen</a:t>
            </a:r>
            <a:r>
              <a:rPr lang="de-DE" kern="100" dirty="0">
                <a:effectLst/>
                <a:latin typeface="Helvetica Neue Light"/>
                <a:ea typeface="Aptos" panose="020B0004020202020204" pitchFamily="34" charset="0"/>
                <a:cs typeface="Arial" panose="020B0604020202020204" pitchFamily="34" charset="0"/>
              </a:rPr>
              <a:t>, wichtige </a:t>
            </a:r>
            <a:r>
              <a:rPr lang="de-DE" b="1" kern="100" dirty="0">
                <a:effectLst/>
                <a:latin typeface="Helvetica Neue Light"/>
                <a:ea typeface="Aptos" panose="020B0004020202020204" pitchFamily="34" charset="0"/>
                <a:cs typeface="Arial" panose="020B0604020202020204" pitchFamily="34" charset="0"/>
              </a:rPr>
              <a:t>Kontakte</a:t>
            </a:r>
            <a:r>
              <a:rPr lang="de-DE" kern="100" dirty="0">
                <a:effectLst/>
                <a:latin typeface="Helvetica Neue Light"/>
                <a:ea typeface="Aptos" panose="020B0004020202020204" pitchFamily="34" charset="0"/>
                <a:cs typeface="Arial" panose="020B0604020202020204" pitchFamily="34" charset="0"/>
              </a:rPr>
              <a:t> oder </a:t>
            </a:r>
            <a:r>
              <a:rPr lang="de-DE" b="1" kern="100" dirty="0">
                <a:effectLst/>
                <a:latin typeface="Helvetica Neue Light"/>
                <a:ea typeface="Aptos" panose="020B0004020202020204" pitchFamily="34" charset="0"/>
                <a:cs typeface="Arial" panose="020B0604020202020204" pitchFamily="34" charset="0"/>
              </a:rPr>
              <a:t>Geld</a:t>
            </a:r>
            <a:r>
              <a:rPr lang="de-DE" kern="100" dirty="0">
                <a:effectLst/>
                <a:latin typeface="Helvetica Neue Light"/>
                <a:ea typeface="Aptos" panose="020B0004020202020204" pitchFamily="34" charset="0"/>
                <a:cs typeface="Arial" panose="020B0604020202020204" pitchFamily="34" charset="0"/>
              </a:rPr>
              <a:t>. Andere haben sehr wenig davon. </a:t>
            </a:r>
          </a:p>
          <a:p>
            <a:pPr>
              <a:spcAft>
                <a:spcPts val="800"/>
              </a:spcAft>
            </a:pPr>
            <a:endParaRPr lang="de-DE" kern="100" dirty="0">
              <a:effectLst/>
              <a:latin typeface="Helvetica Neue Light"/>
              <a:ea typeface="Aptos" panose="020B0004020202020204" pitchFamily="34" charset="0"/>
              <a:cs typeface="Arial" panose="020B0604020202020204" pitchFamily="34" charset="0"/>
            </a:endParaRPr>
          </a:p>
          <a:p>
            <a:pPr>
              <a:spcAft>
                <a:spcPts val="800"/>
              </a:spcAft>
            </a:pPr>
            <a:r>
              <a:rPr lang="de-DE" kern="100" dirty="0">
                <a:effectLst/>
                <a:latin typeface="Helvetica Neue Light"/>
                <a:ea typeface="Aptos" panose="020B0004020202020204" pitchFamily="34" charset="0"/>
                <a:cs typeface="Arial" panose="020B0604020202020204" pitchFamily="34" charset="0"/>
              </a:rPr>
              <a:t>Die soziale Ungleichheit in einem Land wird größer, wenn die Unterschiede zwischen den Menschen noch größer werden</a:t>
            </a:r>
            <a:r>
              <a:rPr lang="de-DE" kern="100" dirty="0">
                <a:latin typeface="Helvetica Neue Light"/>
                <a:ea typeface="Aptos" panose="020B0004020202020204" pitchFamily="34" charset="0"/>
                <a:cs typeface="Arial" panose="020B0604020202020204" pitchFamily="34" charset="0"/>
              </a:rPr>
              <a:t>. Wenn zum Beispiel Reiche immer reicher werden, und Arme immer ärmer.</a:t>
            </a:r>
            <a:endParaRPr lang="de-DE" kern="100" dirty="0">
              <a:effectLst/>
              <a:latin typeface="Helvetica Neue Light"/>
              <a:ea typeface="Aptos" panose="020B0004020202020204" pitchFamily="34" charset="0"/>
              <a:cs typeface="Arial" panose="020B0604020202020204" pitchFamily="34" charset="0"/>
            </a:endParaRPr>
          </a:p>
        </p:txBody>
      </p:sp>
      <p:pic>
        <p:nvPicPr>
          <p:cNvPr id="7" name="Inhaltsplatzhalter 6" descr="Ein Bild, das Clipart, Cartoon, Darstellung, Kunst enthält.&#10;&#10;Automatisch generierte Beschreibung">
            <a:extLst>
              <a:ext uri="{FF2B5EF4-FFF2-40B4-BE49-F238E27FC236}">
                <a16:creationId xmlns:a16="http://schemas.microsoft.com/office/drawing/2014/main" id="{535BC742-4BC2-A9C2-9843-7989F78BADB3}"/>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flipH="1">
            <a:off x="8991600" y="3161807"/>
            <a:ext cx="3098800" cy="3618038"/>
          </a:xfrm>
          <a:prstGeom prst="rect">
            <a:avLst/>
          </a:prstGeom>
        </p:spPr>
      </p:pic>
    </p:spTree>
    <p:extLst>
      <p:ext uri="{BB962C8B-B14F-4D97-AF65-F5344CB8AC3E}">
        <p14:creationId xmlns:p14="http://schemas.microsoft.com/office/powerpoint/2010/main" val="3940896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698053" cy="829163"/>
          </a:xfrm>
        </p:spPr>
        <p:txBody>
          <a:bodyPr>
            <a:normAutofit/>
          </a:bodyPr>
          <a:lstStyle/>
          <a:p>
            <a:r>
              <a:rPr lang="de-DE" dirty="0">
                <a:latin typeface="Helvetica Neue Light"/>
              </a:rPr>
              <a:t>Bürgerinnen und Bürger</a:t>
            </a:r>
          </a:p>
        </p:txBody>
      </p:sp>
      <p:sp>
        <p:nvSpPr>
          <p:cNvPr id="5" name="Textfeld 4">
            <a:extLst>
              <a:ext uri="{FF2B5EF4-FFF2-40B4-BE49-F238E27FC236}">
                <a16:creationId xmlns:a16="http://schemas.microsoft.com/office/drawing/2014/main" id="{D3366BC9-29F9-C0EC-0AB8-1F16A30D93F9}"/>
              </a:ext>
            </a:extLst>
          </p:cNvPr>
          <p:cNvSpPr txBox="1"/>
          <p:nvPr/>
        </p:nvSpPr>
        <p:spPr>
          <a:xfrm>
            <a:off x="798787" y="1659776"/>
            <a:ext cx="7430813" cy="2613536"/>
          </a:xfrm>
          <a:prstGeom prst="rect">
            <a:avLst/>
          </a:prstGeom>
          <a:noFill/>
        </p:spPr>
        <p:txBody>
          <a:bodyPr wrap="square">
            <a:spAutoFit/>
          </a:bodyPr>
          <a:lstStyle/>
          <a:p>
            <a:pPr>
              <a:spcAft>
                <a:spcPts val="800"/>
              </a:spcAft>
            </a:pPr>
            <a:r>
              <a:rPr lang="de-DE" b="1" dirty="0">
                <a:latin typeface="Helvetica Neue Light"/>
              </a:rPr>
              <a:t>Bürger oder Bürgerinnen </a:t>
            </a:r>
            <a:r>
              <a:rPr lang="de-DE" dirty="0">
                <a:latin typeface="Helvetica Neue Light"/>
              </a:rPr>
              <a:t>sind Menschen, die zu einem Staat oder einer Gemeinde gehören. </a:t>
            </a:r>
          </a:p>
          <a:p>
            <a:pPr>
              <a:spcAft>
                <a:spcPts val="800"/>
              </a:spcAft>
            </a:pPr>
            <a:endParaRPr lang="de-DE" dirty="0">
              <a:solidFill>
                <a:srgbClr val="000000"/>
              </a:solidFill>
              <a:effectLst/>
              <a:latin typeface="Helvetica Neue Light"/>
              <a:ea typeface="Times New Roman" panose="02020603050405020304" pitchFamily="18" charset="0"/>
              <a:cs typeface="Open Sans" panose="020B0606030504020204" pitchFamily="34" charset="0"/>
            </a:endParaRPr>
          </a:p>
          <a:p>
            <a:pPr>
              <a:spcAft>
                <a:spcPts val="800"/>
              </a:spcAft>
            </a:pPr>
            <a:r>
              <a:rPr lang="de-DE" dirty="0">
                <a:latin typeface="Helvetica Neue Light"/>
              </a:rPr>
              <a:t>Ein </a:t>
            </a:r>
            <a:r>
              <a:rPr lang="de-DE" b="1" dirty="0">
                <a:latin typeface="Helvetica Neue Light"/>
              </a:rPr>
              <a:t>Bürger-Rat</a:t>
            </a:r>
            <a:r>
              <a:rPr lang="de-DE" dirty="0">
                <a:latin typeface="Helvetica Neue Light"/>
              </a:rPr>
              <a:t> ist eine Gruppe von zufällig ausgewählten Bürgerinnen und Bürgern. Sie treffen sich, um über ein wichtiges Thema zu sprechen. Sie hören sich Informationen an, diskutieren und geben dann eine Empfehlung an die Regierung. </a:t>
            </a:r>
            <a:endParaRPr lang="de-DE" dirty="0">
              <a:effectLst/>
              <a:latin typeface="Helvetica Neue Light"/>
              <a:ea typeface="Times New Roman" panose="02020603050405020304" pitchFamily="18" charset="0"/>
            </a:endParaRPr>
          </a:p>
          <a:p>
            <a:pPr>
              <a:lnSpc>
                <a:spcPct val="107000"/>
              </a:lnSpc>
              <a:spcAft>
                <a:spcPts val="800"/>
              </a:spcAft>
            </a:pPr>
            <a:endParaRPr lang="de-DE" dirty="0">
              <a:solidFill>
                <a:srgbClr val="000000"/>
              </a:solidFill>
              <a:effectLst/>
              <a:latin typeface="Helvetica Neue Light"/>
              <a:ea typeface="Times New Roman" panose="02020603050405020304" pitchFamily="18" charset="0"/>
              <a:cs typeface="Open Sans" panose="020B0606030504020204" pitchFamily="34" charset="0"/>
            </a:endParaRPr>
          </a:p>
        </p:txBody>
      </p:sp>
      <p:pic>
        <p:nvPicPr>
          <p:cNvPr id="11" name="Inhaltsplatzhalter 9">
            <a:extLst>
              <a:ext uri="{FF2B5EF4-FFF2-40B4-BE49-F238E27FC236}">
                <a16:creationId xmlns:a16="http://schemas.microsoft.com/office/drawing/2014/main" id="{9311A594-70F4-15F2-F2F5-E900EC47B1D3}"/>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p:blipFill>
        <p:spPr>
          <a:xfrm>
            <a:off x="8229600" y="3587660"/>
            <a:ext cx="3726927" cy="2696044"/>
          </a:xfrm>
        </p:spPr>
      </p:pic>
    </p:spTree>
    <p:extLst>
      <p:ext uri="{BB962C8B-B14F-4D97-AF65-F5344CB8AC3E}">
        <p14:creationId xmlns:p14="http://schemas.microsoft.com/office/powerpoint/2010/main" val="2658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777353" y="498475"/>
            <a:ext cx="5698053" cy="829163"/>
          </a:xfrm>
        </p:spPr>
        <p:txBody>
          <a:bodyPr>
            <a:normAutofit/>
          </a:bodyPr>
          <a:lstStyle/>
          <a:p>
            <a:r>
              <a:rPr lang="de-DE" dirty="0">
                <a:latin typeface="Helvetica Neue Light"/>
              </a:rPr>
              <a:t>Diskussion</a:t>
            </a:r>
          </a:p>
        </p:txBody>
      </p:sp>
      <p:sp>
        <p:nvSpPr>
          <p:cNvPr id="5" name="Textfeld 4">
            <a:extLst>
              <a:ext uri="{FF2B5EF4-FFF2-40B4-BE49-F238E27FC236}">
                <a16:creationId xmlns:a16="http://schemas.microsoft.com/office/drawing/2014/main" id="{D3366BC9-29F9-C0EC-0AB8-1F16A30D93F9}"/>
              </a:ext>
            </a:extLst>
          </p:cNvPr>
          <p:cNvSpPr txBox="1"/>
          <p:nvPr/>
        </p:nvSpPr>
        <p:spPr>
          <a:xfrm>
            <a:off x="777353" y="1715182"/>
            <a:ext cx="7090508" cy="5142818"/>
          </a:xfrm>
          <a:prstGeom prst="rect">
            <a:avLst/>
          </a:prstGeom>
          <a:noFill/>
        </p:spPr>
        <p:txBody>
          <a:bodyPr wrap="square">
            <a:spAutoFit/>
          </a:bodyPr>
          <a:lstStyle/>
          <a:p>
            <a:pPr>
              <a:spcAft>
                <a:spcPts val="800"/>
              </a:spcAft>
            </a:pPr>
            <a:r>
              <a:rPr lang="de-DE" sz="1800" kern="100" dirty="0">
                <a:effectLst/>
                <a:latin typeface="Helvetica Neue Light"/>
                <a:ea typeface="Aptos" panose="020B0004020202020204" pitchFamily="34" charset="0"/>
                <a:cs typeface="Arial" panose="020B0604020202020204" pitchFamily="34" charset="0"/>
              </a:rPr>
              <a:t>Eine </a:t>
            </a:r>
            <a:r>
              <a:rPr lang="de-DE" sz="1800" b="1" kern="100" dirty="0">
                <a:effectLst/>
                <a:latin typeface="Helvetica Neue Light"/>
                <a:ea typeface="Aptos" panose="020B0004020202020204" pitchFamily="34" charset="0"/>
                <a:cs typeface="Arial" panose="020B0604020202020204" pitchFamily="34" charset="0"/>
              </a:rPr>
              <a:t>Diskussion </a:t>
            </a:r>
            <a:r>
              <a:rPr lang="de-DE" sz="1800" kern="100" dirty="0">
                <a:effectLst/>
                <a:latin typeface="Helvetica Neue Light"/>
                <a:ea typeface="Aptos" panose="020B0004020202020204" pitchFamily="34" charset="0"/>
                <a:cs typeface="Arial" panose="020B0604020202020204" pitchFamily="34" charset="0"/>
              </a:rPr>
              <a:t>ist ein Gespräch, bei dem Menschen ihre Meinungen austauschen und darüber sprechen, was sie richtig oder falsch finden.</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lnSpc>
                <a:spcPct val="107000"/>
              </a:lnSpc>
              <a:spcAft>
                <a:spcPts val="800"/>
              </a:spcAft>
            </a:pPr>
            <a:r>
              <a:rPr lang="de-DE" sz="1800" kern="100" dirty="0">
                <a:effectLst/>
                <a:latin typeface="Helvetica Neue Light"/>
                <a:ea typeface="Aptos" panose="020B0004020202020204" pitchFamily="34" charset="0"/>
                <a:cs typeface="Arial" panose="020B0604020202020204" pitchFamily="34" charset="0"/>
              </a:rPr>
              <a:t>Ein </a:t>
            </a:r>
            <a:r>
              <a:rPr lang="de-DE" sz="1800" b="1" kern="100" dirty="0">
                <a:effectLst/>
                <a:latin typeface="Helvetica Neue Light"/>
                <a:ea typeface="Aptos" panose="020B0004020202020204" pitchFamily="34" charset="0"/>
                <a:cs typeface="Arial" panose="020B0604020202020204" pitchFamily="34" charset="0"/>
              </a:rPr>
              <a:t>Argument </a:t>
            </a:r>
            <a:r>
              <a:rPr lang="de-DE" sz="1800" kern="100" dirty="0">
                <a:effectLst/>
                <a:latin typeface="Helvetica Neue Light"/>
                <a:ea typeface="Aptos" panose="020B0004020202020204" pitchFamily="34" charset="0"/>
                <a:cs typeface="Arial" panose="020B0604020202020204" pitchFamily="34" charset="0"/>
              </a:rPr>
              <a:t>ist ein Grund für eine Meinung. </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spcAft>
                <a:spcPts val="800"/>
              </a:spcAft>
            </a:pPr>
            <a:r>
              <a:rPr lang="de-DE" sz="1800" kern="100" dirty="0">
                <a:effectLst/>
                <a:latin typeface="Helvetica Neue Light"/>
                <a:ea typeface="Aptos" panose="020B0004020202020204" pitchFamily="34" charset="0"/>
                <a:cs typeface="Arial" panose="020B0604020202020204" pitchFamily="34" charset="0"/>
              </a:rPr>
              <a:t>Ein </a:t>
            </a:r>
            <a:r>
              <a:rPr lang="de-DE" sz="1800" b="1" kern="100" dirty="0">
                <a:effectLst/>
                <a:latin typeface="Helvetica Neue Light"/>
                <a:ea typeface="Aptos" panose="020B0004020202020204" pitchFamily="34" charset="0"/>
                <a:cs typeface="Arial" panose="020B0604020202020204" pitchFamily="34" charset="0"/>
              </a:rPr>
              <a:t>Kompromiss </a:t>
            </a:r>
            <a:r>
              <a:rPr lang="de-DE" sz="1800" kern="100" dirty="0">
                <a:effectLst/>
                <a:latin typeface="Helvetica Neue Light"/>
                <a:ea typeface="Aptos" panose="020B0004020202020204" pitchFamily="34" charset="0"/>
                <a:cs typeface="Arial" panose="020B0604020202020204" pitchFamily="34" charset="0"/>
              </a:rPr>
              <a:t>ist, wenn zwei oder mehr Personen sich einigen, indem alle etwas nachgeben und aufeinander zugehen.</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spcAft>
                <a:spcPts val="800"/>
              </a:spcAft>
            </a:pPr>
            <a:r>
              <a:rPr lang="de-DE" sz="1800" kern="100" dirty="0">
                <a:effectLst/>
                <a:latin typeface="Helvetica Neue Light"/>
                <a:ea typeface="Aptos" panose="020B0004020202020204" pitchFamily="34" charset="0"/>
                <a:cs typeface="Arial" panose="020B0604020202020204" pitchFamily="34" charset="0"/>
              </a:rPr>
              <a:t>Eine </a:t>
            </a:r>
            <a:r>
              <a:rPr lang="de-DE" sz="1800" b="1" kern="100" dirty="0">
                <a:effectLst/>
                <a:latin typeface="Helvetica Neue Light"/>
                <a:ea typeface="Aptos" panose="020B0004020202020204" pitchFamily="34" charset="0"/>
                <a:cs typeface="Arial" panose="020B0604020202020204" pitchFamily="34" charset="0"/>
              </a:rPr>
              <a:t>Mehrheit </a:t>
            </a:r>
            <a:r>
              <a:rPr lang="de-DE" sz="1800" kern="100" dirty="0">
                <a:effectLst/>
                <a:latin typeface="Helvetica Neue Light"/>
                <a:ea typeface="Aptos" panose="020B0004020202020204" pitchFamily="34" charset="0"/>
                <a:cs typeface="Arial" panose="020B0604020202020204" pitchFamily="34" charset="0"/>
              </a:rPr>
              <a:t>besteht aus mehr als der Hälfte in einer Gruppe. Wenn mehr als die Hälfte einer Gruppe bei einer Abstimmung für oder gegen etwas stimmt, ist das eine Mehrheit.</a:t>
            </a: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a:p>
            <a:pPr>
              <a:lnSpc>
                <a:spcPct val="107000"/>
              </a:lnSpc>
              <a:spcAft>
                <a:spcPts val="800"/>
              </a:spcAft>
            </a:pPr>
            <a:endParaRPr lang="de-DE" sz="1800" kern="100" dirty="0">
              <a:effectLst/>
              <a:latin typeface="Helvetica Neue Light"/>
              <a:ea typeface="Aptos" panose="020B0004020202020204" pitchFamily="34" charset="0"/>
              <a:cs typeface="Arial" panose="020B0604020202020204" pitchFamily="34" charset="0"/>
            </a:endParaRPr>
          </a:p>
        </p:txBody>
      </p:sp>
      <p:pic>
        <p:nvPicPr>
          <p:cNvPr id="14" name="Inhaltsplatzhalter 9">
            <a:extLst>
              <a:ext uri="{FF2B5EF4-FFF2-40B4-BE49-F238E27FC236}">
                <a16:creationId xmlns:a16="http://schemas.microsoft.com/office/drawing/2014/main" id="{13692D2C-B22C-AE38-99D7-718066229C64}"/>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746230" y="3429000"/>
            <a:ext cx="4445770" cy="3430169"/>
          </a:xfrm>
          <a:prstGeom prst="rect">
            <a:avLst/>
          </a:prstGeom>
        </p:spPr>
      </p:pic>
    </p:spTree>
    <p:extLst>
      <p:ext uri="{BB962C8B-B14F-4D97-AF65-F5344CB8AC3E}">
        <p14:creationId xmlns:p14="http://schemas.microsoft.com/office/powerpoint/2010/main" val="365092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DDA3CD-99DB-82F7-D165-882BA28EEE78}"/>
              </a:ext>
            </a:extLst>
          </p:cNvPr>
          <p:cNvSpPr>
            <a:spLocks noGrp="1"/>
          </p:cNvSpPr>
          <p:nvPr>
            <p:ph type="title"/>
          </p:nvPr>
        </p:nvSpPr>
        <p:spPr>
          <a:xfrm>
            <a:off x="909434" y="2173743"/>
            <a:ext cx="5564194" cy="2317750"/>
          </a:xfrm>
        </p:spPr>
        <p:txBody>
          <a:bodyPr>
            <a:noAutofit/>
          </a:bodyPr>
          <a:lstStyle/>
          <a:p>
            <a:r>
              <a:rPr lang="de-DE" spc="300" dirty="0">
                <a:latin typeface="Helvetica Neue Light" panose="02000403000000020004"/>
              </a:rPr>
              <a:t>Was ist </a:t>
            </a:r>
            <a:br>
              <a:rPr lang="de-DE" spc="300" dirty="0">
                <a:latin typeface="Helvetica Neue Light" panose="02000403000000020004"/>
              </a:rPr>
            </a:br>
            <a:r>
              <a:rPr lang="de-DE" spc="300" dirty="0">
                <a:latin typeface="Helvetica Neue Light" panose="02000403000000020004"/>
              </a:rPr>
              <a:t>ein Planspiel?</a:t>
            </a:r>
          </a:p>
        </p:txBody>
      </p:sp>
      <p:pic>
        <p:nvPicPr>
          <p:cNvPr id="10" name="Inhaltsplatzhalter 9">
            <a:extLst>
              <a:ext uri="{FF2B5EF4-FFF2-40B4-BE49-F238E27FC236}">
                <a16:creationId xmlns:a16="http://schemas.microsoft.com/office/drawing/2014/main" id="{9801F5B1-B509-32B9-4764-E20E92DF8CFD}"/>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627806" y="1735170"/>
            <a:ext cx="5564194" cy="4293098"/>
          </a:xfrm>
          <a:prstGeom prst="rect">
            <a:avLst/>
          </a:prstGeom>
        </p:spPr>
      </p:pic>
    </p:spTree>
    <p:extLst>
      <p:ext uri="{BB962C8B-B14F-4D97-AF65-F5344CB8AC3E}">
        <p14:creationId xmlns:p14="http://schemas.microsoft.com/office/powerpoint/2010/main" val="308339047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C699503E1B13D4F8C6D378357ADBC05" ma:contentTypeVersion="15" ma:contentTypeDescription="Ein neues Dokument erstellen." ma:contentTypeScope="" ma:versionID="68c9b74852725e9815e67d741de812cc">
  <xsd:schema xmlns:xsd="http://www.w3.org/2001/XMLSchema" xmlns:xs="http://www.w3.org/2001/XMLSchema" xmlns:p="http://schemas.microsoft.com/office/2006/metadata/properties" xmlns:ns2="0b646697-1ace-4851-98a4-dc4304b4e27f" xmlns:ns3="7529eaa3-fddf-4165-80c0-51b30c39b831" targetNamespace="http://schemas.microsoft.com/office/2006/metadata/properties" ma:root="true" ma:fieldsID="c66b880b0cd39ce7ecbf7acecabc4fae" ns2:_="" ns3:_="">
    <xsd:import namespace="0b646697-1ace-4851-98a4-dc4304b4e27f"/>
    <xsd:import namespace="7529eaa3-fddf-4165-80c0-51b30c39b83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2:MediaLengthInSecond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646697-1ace-4851-98a4-dc4304b4e2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5328186-6fe7-444e-b5b0-90e7e2f1df7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29eaa3-fddf-4165-80c0-51b30c39b831"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TaxCatchAll" ma:index="14" nillable="true" ma:displayName="Taxonomy Catch All Column" ma:hidden="true" ma:list="{a874f551-2adb-4fe9-bed3-6f474fc60470}" ma:internalName="TaxCatchAll" ma:showField="CatchAllData" ma:web="7529eaa3-fddf-4165-80c0-51b30c39b8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B19615-9906-41F3-A49A-471CFA1C6377}">
  <ds:schemaRefs>
    <ds:schemaRef ds:uri="0b646697-1ace-4851-98a4-dc4304b4e27f"/>
    <ds:schemaRef ds:uri="7529eaa3-fddf-4165-80c0-51b30c39b83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C872803-F800-4AF8-B6FD-BE17C2AC69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1016</Words>
  <Application>Microsoft Office PowerPoint</Application>
  <PresentationFormat>Breitbild</PresentationFormat>
  <Paragraphs>198</Paragraphs>
  <Slides>41</Slides>
  <Notes>2</Notes>
  <HiddenSlides>0</HiddenSlides>
  <MMClips>0</MMClips>
  <ScaleCrop>false</ScaleCrop>
  <HeadingPairs>
    <vt:vector size="6" baseType="variant">
      <vt:variant>
        <vt:lpstr>Verwendete Schriftarten</vt:lpstr>
      </vt:variant>
      <vt:variant>
        <vt:i4>12</vt:i4>
      </vt:variant>
      <vt:variant>
        <vt:lpstr>Design</vt:lpstr>
      </vt:variant>
      <vt:variant>
        <vt:i4>1</vt:i4>
      </vt:variant>
      <vt:variant>
        <vt:lpstr>Folientitel</vt:lpstr>
      </vt:variant>
      <vt:variant>
        <vt:i4>41</vt:i4>
      </vt:variant>
    </vt:vector>
  </HeadingPairs>
  <TitlesOfParts>
    <vt:vector size="54" baseType="lpstr">
      <vt:lpstr> Helvetica Neue Light</vt:lpstr>
      <vt:lpstr>Aptos</vt:lpstr>
      <vt:lpstr>Arial</vt:lpstr>
      <vt:lpstr>Bukhari Script</vt:lpstr>
      <vt:lpstr>Calibri</vt:lpstr>
      <vt:lpstr>Helvetica</vt:lpstr>
      <vt:lpstr>Helvetica </vt:lpstr>
      <vt:lpstr>Helvetica Neue</vt:lpstr>
      <vt:lpstr>Helvetica Neue Light</vt:lpstr>
      <vt:lpstr>Montserrat</vt:lpstr>
      <vt:lpstr>Open Sans</vt:lpstr>
      <vt:lpstr>Times New Roman</vt:lpstr>
      <vt:lpstr>Office</vt:lpstr>
      <vt:lpstr>PowerPoint-Präsentation</vt:lpstr>
      <vt:lpstr>PowerPoint-Präsentation</vt:lpstr>
      <vt:lpstr>Bingo</vt:lpstr>
      <vt:lpstr>PowerPoint-Präsentation</vt:lpstr>
      <vt:lpstr>Gerechtigkeit</vt:lpstr>
      <vt:lpstr>Soziale Ungleichheit</vt:lpstr>
      <vt:lpstr>Bürgerinnen und Bürger</vt:lpstr>
      <vt:lpstr>Diskussion</vt:lpstr>
      <vt:lpstr>Was ist  ein Planspiel?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Ablauf</vt:lpstr>
      <vt:lpstr> Aufgaben</vt:lpstr>
      <vt:lpstr> Aufgaben</vt:lpstr>
      <vt:lpstr>PowerPoint-Präsentation</vt:lpstr>
      <vt:lpstr>Der Bürger-Rat</vt:lpstr>
      <vt:lpstr>Der Bürger-Rat</vt:lpstr>
      <vt:lpstr>PowerPoint-Präsentation</vt:lpstr>
      <vt:lpstr>PowerPoint-Präsentation</vt:lpstr>
      <vt:lpstr>PowerPoint-Präsentation</vt:lpstr>
      <vt:lpstr>PowerPoint-Präsentation</vt:lpstr>
      <vt:lpstr>Aufgaben</vt:lpstr>
      <vt:lpstr>Aufgaben</vt:lpstr>
      <vt:lpstr>Aufgaben</vt:lpstr>
      <vt:lpstr>Auswertung</vt:lpstr>
      <vt:lpstr>Auswertung </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Sonja März</dc:creator>
  <cp:lastModifiedBy>Rossmanith, Lisa</cp:lastModifiedBy>
  <cp:revision>72</cp:revision>
  <dcterms:created xsi:type="dcterms:W3CDTF">2024-02-08T06:17:46Z</dcterms:created>
  <dcterms:modified xsi:type="dcterms:W3CDTF">2025-01-28T12:52:47Z</dcterms:modified>
</cp:coreProperties>
</file>