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slideLayouts/slideLayout13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59" r:id="rId2"/>
    <p:sldMasterId id="2147483654" r:id="rId3"/>
    <p:sldMasterId id="2147483667" r:id="rId4"/>
    <p:sldMasterId id="2147483778" r:id="rId5"/>
  </p:sldMasterIdLst>
  <p:notesMasterIdLst>
    <p:notesMasterId r:id="rId16"/>
  </p:notesMasterIdLst>
  <p:sldIdLst>
    <p:sldId id="475" r:id="rId6"/>
    <p:sldId id="499" r:id="rId7"/>
    <p:sldId id="476" r:id="rId8"/>
    <p:sldId id="477" r:id="rId9"/>
    <p:sldId id="478" r:id="rId10"/>
    <p:sldId id="500" r:id="rId11"/>
    <p:sldId id="501" r:id="rId12"/>
    <p:sldId id="479" r:id="rId13"/>
    <p:sldId id="480" r:id="rId14"/>
    <p:sldId id="481" r:id="rId15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54">
          <p15:clr>
            <a:srgbClr val="A4A3A4"/>
          </p15:clr>
        </p15:guide>
        <p15:guide id="2" pos="11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7EC"/>
    <a:srgbClr val="A7DDE9"/>
    <a:srgbClr val="006699"/>
    <a:srgbClr val="0086BB"/>
    <a:srgbClr val="0080B0"/>
    <a:srgbClr val="ABFFFF"/>
    <a:srgbClr val="006090"/>
    <a:srgbClr val="0042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94" autoAdjust="0"/>
    <p:restoredTop sz="91980" autoAdjust="0"/>
  </p:normalViewPr>
  <p:slideViewPr>
    <p:cSldViewPr>
      <p:cViewPr varScale="1">
        <p:scale>
          <a:sx n="94" d="100"/>
          <a:sy n="94" d="100"/>
        </p:scale>
        <p:origin x="1541" y="72"/>
      </p:cViewPr>
      <p:guideLst>
        <p:guide orient="horz" pos="754"/>
        <p:guide pos="1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876" y="-90"/>
      </p:cViewPr>
      <p:guideLst>
        <p:guide orient="horz" pos="2880"/>
        <p:guide pos="2160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9B6A5E4-CA88-49D7-86A7-1AB6EE297C89}" type="datetimeFigureOut">
              <a:rPr lang="de-DE"/>
              <a:pPr>
                <a:defRPr/>
              </a:pPr>
              <a:t>06.06.2016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83A87C8-6DE8-461A-BDF9-911FA60772A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04704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_TU-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43042" y="2928934"/>
            <a:ext cx="6143668" cy="1255711"/>
          </a:xfrm>
          <a:prstGeom prst="rect">
            <a:avLst/>
          </a:prstGeom>
        </p:spPr>
        <p:txBody>
          <a:bodyPr/>
          <a:lstStyle>
            <a:lvl1pPr algn="l">
              <a:defRPr sz="3600" b="0" baseline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43042" y="4500570"/>
            <a:ext cx="6215106" cy="928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Fußzeilenplatzhalter 5"/>
          <p:cNvSpPr>
            <a:spLocks noGrp="1"/>
          </p:cNvSpPr>
          <p:nvPr>
            <p:ph type="ftr" sz="quarter" idx="10"/>
          </p:nvPr>
        </p:nvSpPr>
        <p:spPr>
          <a:xfrm>
            <a:off x="1643063" y="6000750"/>
            <a:ext cx="4376737" cy="7207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600"/>
              </a:spcAft>
              <a:defRPr sz="16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1246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alt blauer Rahmen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57225" y="1285860"/>
            <a:ext cx="7429552" cy="1143008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57224" y="2571744"/>
            <a:ext cx="3500462" cy="35544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86314" y="2571744"/>
            <a:ext cx="3500462" cy="35544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857250" y="6356350"/>
            <a:ext cx="1643063" cy="365125"/>
          </a:xfrm>
        </p:spPr>
        <p:txBody>
          <a:bodyPr/>
          <a:lstStyle>
            <a:lvl1pPr>
              <a:defRPr baseline="0">
                <a:solidFill>
                  <a:srgbClr val="006699"/>
                </a:solidFill>
              </a:defRPr>
            </a:lvl1pPr>
          </a:lstStyle>
          <a:p>
            <a:pPr>
              <a:defRPr/>
            </a:pPr>
            <a:fld id="{49113180-8BE7-4A20-A7BC-7FFC89E4001C}" type="datetimeFigureOut">
              <a:rPr lang="de-DE"/>
              <a:pPr>
                <a:defRPr/>
              </a:pPr>
              <a:t>06.06.2016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rgbClr val="006699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733550" cy="365125"/>
          </a:xfrm>
        </p:spPr>
        <p:txBody>
          <a:bodyPr/>
          <a:lstStyle>
            <a:lvl1pPr>
              <a:defRPr baseline="0">
                <a:solidFill>
                  <a:srgbClr val="006699"/>
                </a:solidFill>
              </a:defRPr>
            </a:lvl1pPr>
          </a:lstStyle>
          <a:p>
            <a:pPr>
              <a:defRPr/>
            </a:pPr>
            <a:fld id="{71D096C4-1693-41DD-929F-8F932EB048B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33749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alt blauer Rahmen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57224" y="1285860"/>
            <a:ext cx="7429552" cy="1143008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57224" y="2571744"/>
            <a:ext cx="7429552" cy="355441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57250" y="6356350"/>
            <a:ext cx="1630363" cy="365125"/>
          </a:xfrm>
        </p:spPr>
        <p:txBody>
          <a:bodyPr/>
          <a:lstStyle>
            <a:lvl1pPr marL="0" algn="l" defTabSz="914400" rtl="0" eaLnBrk="1" latinLnBrk="0" hangingPunct="1">
              <a:defRPr lang="de-DE" sz="1200" kern="1200" baseline="0">
                <a:solidFill>
                  <a:srgbClr val="006699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E2CCAD2-9FB7-4E20-AB9C-1D3710234EF8}" type="datetimeFigureOut">
              <a:rPr lang="de-DE"/>
              <a:pPr>
                <a:defRPr/>
              </a:pPr>
              <a:t>06.06.2016</a:t>
            </a:fld>
            <a:endParaRPr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de-DE" sz="1200" kern="1200" baseline="0">
                <a:solidFill>
                  <a:srgbClr val="006699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733550" cy="365125"/>
          </a:xfrm>
        </p:spPr>
        <p:txBody>
          <a:bodyPr/>
          <a:lstStyle>
            <a:lvl1pPr marL="0" algn="r" defTabSz="914400" rtl="0" eaLnBrk="1" latinLnBrk="0" hangingPunct="1">
              <a:defRPr lang="de-DE" sz="1200" kern="1200" baseline="0">
                <a:solidFill>
                  <a:srgbClr val="006699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C779C14-85B3-48B2-9B6F-E87095F92C7E}" type="slidenum">
              <a:rPr/>
              <a:pPr>
                <a:defRPr/>
              </a:pPr>
              <a:t>‹Nr.›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8464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alt blauer Rahmen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57225" y="1285860"/>
            <a:ext cx="7429552" cy="1143008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57224" y="2571744"/>
            <a:ext cx="3500462" cy="35544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86314" y="2571744"/>
            <a:ext cx="3500462" cy="35544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857250" y="6356350"/>
            <a:ext cx="1643063" cy="365125"/>
          </a:xfrm>
        </p:spPr>
        <p:txBody>
          <a:bodyPr/>
          <a:lstStyle>
            <a:lvl1pPr>
              <a:defRPr baseline="0">
                <a:solidFill>
                  <a:srgbClr val="006699"/>
                </a:solidFill>
              </a:defRPr>
            </a:lvl1pPr>
          </a:lstStyle>
          <a:p>
            <a:pPr>
              <a:defRPr/>
            </a:pPr>
            <a:fld id="{C5F28333-6680-4D67-8D0C-5FC8017C887A}" type="datetimeFigureOut">
              <a:rPr lang="de-DE"/>
              <a:pPr>
                <a:defRPr/>
              </a:pPr>
              <a:t>06.06.2016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rgbClr val="006699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733550" cy="365125"/>
          </a:xfrm>
        </p:spPr>
        <p:txBody>
          <a:bodyPr/>
          <a:lstStyle>
            <a:lvl1pPr>
              <a:defRPr baseline="0">
                <a:solidFill>
                  <a:srgbClr val="006699"/>
                </a:solidFill>
              </a:defRPr>
            </a:lvl1pPr>
          </a:lstStyle>
          <a:p>
            <a:pPr>
              <a:defRPr/>
            </a:pPr>
            <a:fld id="{6AB35A61-7815-48DE-8F2D-C4E63FB4693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788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2489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81D1A69-2BA4-4529-A6CD-4AEB56AF3489}" type="datetimeFigureOut">
              <a:rPr lang="en-GB" smtClean="0"/>
              <a:t>06/06/2016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DD5F129-F345-4E44-B7D8-9C4508809C1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725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81D1A69-2BA4-4529-A6CD-4AEB56AF3489}" type="datetimeFigureOut">
              <a:rPr lang="en-GB" smtClean="0"/>
              <a:t>06/06/2016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DD5F129-F345-4E44-B7D8-9C4508809C1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346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81D1A69-2BA4-4529-A6CD-4AEB56AF3489}" type="datetimeFigureOut">
              <a:rPr lang="en-GB" smtClean="0"/>
              <a:t>06/06/2016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DD5F129-F345-4E44-B7D8-9C4508809C1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525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230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81D1A69-2BA4-4529-A6CD-4AEB56AF3489}" type="datetimeFigureOut">
              <a:rPr lang="en-GB" smtClean="0"/>
              <a:t>06/06/2016</a:t>
            </a:fld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DD5F129-F345-4E44-B7D8-9C4508809C1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305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_weißer 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43042" y="2928934"/>
            <a:ext cx="6143668" cy="1255711"/>
          </a:xfrm>
          <a:prstGeom prst="rect">
            <a:avLst/>
          </a:prstGeom>
        </p:spPr>
        <p:txBody>
          <a:bodyPr/>
          <a:lstStyle>
            <a:lvl1pPr algn="l">
              <a:defRPr sz="3600" b="0" baseline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43042" y="4500570"/>
            <a:ext cx="6215106" cy="92869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Fußzeilenplatzhalter 5"/>
          <p:cNvSpPr>
            <a:spLocks noGrp="1"/>
          </p:cNvSpPr>
          <p:nvPr>
            <p:ph type="ftr" sz="quarter" idx="10"/>
          </p:nvPr>
        </p:nvSpPr>
        <p:spPr>
          <a:xfrm>
            <a:off x="1643063" y="6000750"/>
            <a:ext cx="4376737" cy="7207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600"/>
              </a:spcAft>
              <a:defRPr sz="16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3212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285749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9974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alt blauer Rahmen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57224" y="1285860"/>
            <a:ext cx="7429552" cy="1143008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57224" y="2571744"/>
            <a:ext cx="7429552" cy="355441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857250" y="6356350"/>
            <a:ext cx="1630363" cy="365125"/>
          </a:xfrm>
        </p:spPr>
        <p:txBody>
          <a:bodyPr/>
          <a:lstStyle>
            <a:lvl1pPr marL="0" algn="l" defTabSz="914400" rtl="0" eaLnBrk="1" latinLnBrk="0" hangingPunct="1">
              <a:defRPr lang="de-DE" sz="1200" kern="1200" baseline="0">
                <a:solidFill>
                  <a:srgbClr val="006699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E56CB08-F555-401B-A01B-D8E0F4DB14E1}" type="datetimeFigureOut">
              <a:rPr lang="de-DE"/>
              <a:pPr>
                <a:defRPr/>
              </a:pPr>
              <a:t>06.06.2016</a:t>
            </a:fld>
            <a:endParaRPr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lang="de-DE" sz="1200" kern="1200" baseline="0">
                <a:solidFill>
                  <a:srgbClr val="006699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733550" cy="365125"/>
          </a:xfrm>
        </p:spPr>
        <p:txBody>
          <a:bodyPr/>
          <a:lstStyle>
            <a:lvl1pPr marL="0" algn="r" defTabSz="914400" rtl="0" eaLnBrk="1" latinLnBrk="0" hangingPunct="1">
              <a:defRPr lang="de-DE" sz="1200" kern="1200" baseline="0">
                <a:solidFill>
                  <a:srgbClr val="006699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3B9A9D3-632F-43E4-8319-44566BD1C8A0}" type="slidenum">
              <a:rPr/>
              <a:pPr>
                <a:defRPr/>
              </a:pPr>
              <a:t>‹Nr.›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2400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pn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rafik 6" descr="TU_rendering.mini.tif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241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7" name="Gruppieren 14"/>
          <p:cNvGrpSpPr>
            <a:grpSpLocks/>
          </p:cNvGrpSpPr>
          <p:nvPr/>
        </p:nvGrpSpPr>
        <p:grpSpPr bwMode="auto">
          <a:xfrm>
            <a:off x="0" y="2076450"/>
            <a:ext cx="8642350" cy="4781550"/>
            <a:chOff x="0" y="2076528"/>
            <a:chExt cx="8642400" cy="4781472"/>
          </a:xfrm>
        </p:grpSpPr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0" y="2076528"/>
              <a:ext cx="8143922" cy="4781472"/>
            </a:xfrm>
            <a:prstGeom prst="rect">
              <a:avLst/>
            </a:prstGeom>
            <a:solidFill>
              <a:srgbClr val="0066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10" name="Oval 14"/>
            <p:cNvSpPr>
              <a:spLocks noChangeArrowheads="1"/>
            </p:cNvSpPr>
            <p:nvPr/>
          </p:nvSpPr>
          <p:spPr bwMode="auto">
            <a:xfrm>
              <a:off x="7627982" y="2076528"/>
              <a:ext cx="1012831" cy="1012808"/>
            </a:xfrm>
            <a:prstGeom prst="ellipse">
              <a:avLst/>
            </a:prstGeom>
            <a:solidFill>
              <a:srgbClr val="0066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11" name="Rectangle 15"/>
            <p:cNvSpPr>
              <a:spLocks noChangeArrowheads="1"/>
            </p:cNvSpPr>
            <p:nvPr/>
          </p:nvSpPr>
          <p:spPr bwMode="auto">
            <a:xfrm>
              <a:off x="4895878" y="2571820"/>
              <a:ext cx="3746522" cy="4286180"/>
            </a:xfrm>
            <a:prstGeom prst="rect">
              <a:avLst/>
            </a:prstGeom>
            <a:solidFill>
              <a:srgbClr val="0066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pic>
        <p:nvPicPr>
          <p:cNvPr id="1028" name="Grafik 15" descr="TU_Signet.gif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215900"/>
            <a:ext cx="4652963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86" r:id="rId2"/>
    <p:sldLayoutId id="2147483787" r:id="rId3"/>
    <p:sldLayoutId id="2147483789" r:id="rId4"/>
    <p:sldLayoutId id="2147483790" r:id="rId5"/>
    <p:sldLayoutId id="2147483791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uppieren 7"/>
          <p:cNvGrpSpPr>
            <a:grpSpLocks/>
          </p:cNvGrpSpPr>
          <p:nvPr/>
        </p:nvGrpSpPr>
        <p:grpSpPr bwMode="auto">
          <a:xfrm>
            <a:off x="0" y="2076450"/>
            <a:ext cx="8642350" cy="4781550"/>
            <a:chOff x="0" y="2076528"/>
            <a:chExt cx="8642400" cy="4781472"/>
          </a:xfrm>
        </p:grpSpPr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0" y="2076528"/>
              <a:ext cx="8143922" cy="4781472"/>
            </a:xfrm>
            <a:prstGeom prst="rect">
              <a:avLst/>
            </a:prstGeom>
            <a:solidFill>
              <a:srgbClr val="0066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7627982" y="2076528"/>
              <a:ext cx="1012831" cy="1012808"/>
            </a:xfrm>
            <a:prstGeom prst="ellipse">
              <a:avLst/>
            </a:prstGeom>
            <a:solidFill>
              <a:srgbClr val="0066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4895878" y="2571820"/>
              <a:ext cx="3746522" cy="4286180"/>
            </a:xfrm>
            <a:prstGeom prst="rect">
              <a:avLst/>
            </a:prstGeom>
            <a:solidFill>
              <a:srgbClr val="0066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pic>
        <p:nvPicPr>
          <p:cNvPr id="2051" name="Grafik 15" descr="TU_Signet.gi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215900"/>
            <a:ext cx="4652963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1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EE7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01F2CE-87C7-4B9D-A1A1-29AFF7343BC1}" type="datetimeFigureOut">
              <a:rPr lang="de-DE"/>
              <a:pPr>
                <a:defRPr/>
              </a:pPr>
              <a:t>06.06.2016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2935AB-D2BD-4735-B091-3B4D1862E6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grpSp>
        <p:nvGrpSpPr>
          <p:cNvPr id="2" name="Gruppieren 11"/>
          <p:cNvGrpSpPr/>
          <p:nvPr/>
        </p:nvGrpSpPr>
        <p:grpSpPr>
          <a:xfrm>
            <a:off x="0" y="857232"/>
            <a:ext cx="8640366" cy="6000768"/>
            <a:chOff x="0" y="1214422"/>
            <a:chExt cx="8640366" cy="5643578"/>
          </a:xfrm>
          <a:solidFill>
            <a:schemeClr val="bg1"/>
          </a:solidFill>
        </p:grpSpPr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0" y="1214422"/>
              <a:ext cx="8143900" cy="564357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10" name="Oval 14"/>
            <p:cNvSpPr>
              <a:spLocks noChangeArrowheads="1"/>
            </p:cNvSpPr>
            <p:nvPr/>
          </p:nvSpPr>
          <p:spPr bwMode="auto">
            <a:xfrm>
              <a:off x="7628400" y="1215215"/>
              <a:ext cx="1011966" cy="939807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11" name="Rectangle 15"/>
            <p:cNvSpPr>
              <a:spLocks noChangeArrowheads="1"/>
            </p:cNvSpPr>
            <p:nvPr/>
          </p:nvSpPr>
          <p:spPr bwMode="auto">
            <a:xfrm>
              <a:off x="4890800" y="1657875"/>
              <a:ext cx="3746814" cy="519117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pic>
        <p:nvPicPr>
          <p:cNvPr id="3079" name="Grafik 12" descr="TU_Logo.gi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215900"/>
            <a:ext cx="395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SzPct val="110000"/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SzPct val="120000"/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SzPct val="120000"/>
        <a:buFont typeface="Symbol" pitchFamily="18" charset="2"/>
        <a:buChar char="-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8D94CA9-738E-465E-B4B9-5771B5CD8825}" type="datetimeFigureOut">
              <a:rPr lang="de-DE"/>
              <a:pPr>
                <a:defRPr/>
              </a:pPr>
              <a:t>06.06.2016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3AEB3B-A719-47DB-87C6-38577607229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grpSp>
        <p:nvGrpSpPr>
          <p:cNvPr id="2" name="Gruppieren 11"/>
          <p:cNvGrpSpPr/>
          <p:nvPr/>
        </p:nvGrpSpPr>
        <p:grpSpPr>
          <a:xfrm>
            <a:off x="0" y="857232"/>
            <a:ext cx="8642400" cy="6000768"/>
            <a:chOff x="0" y="1214422"/>
            <a:chExt cx="8642400" cy="5643578"/>
          </a:xfrm>
          <a:solidFill>
            <a:srgbClr val="DEE7EC"/>
          </a:solidFill>
        </p:grpSpPr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0" y="1214422"/>
              <a:ext cx="8143900" cy="564357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10" name="Oval 14"/>
            <p:cNvSpPr>
              <a:spLocks noChangeArrowheads="1"/>
            </p:cNvSpPr>
            <p:nvPr/>
          </p:nvSpPr>
          <p:spPr bwMode="auto">
            <a:xfrm>
              <a:off x="7628400" y="1215215"/>
              <a:ext cx="1011966" cy="939807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11" name="Rectangle 15"/>
            <p:cNvSpPr>
              <a:spLocks noChangeArrowheads="1"/>
            </p:cNvSpPr>
            <p:nvPr/>
          </p:nvSpPr>
          <p:spPr bwMode="auto">
            <a:xfrm>
              <a:off x="4895586" y="1705715"/>
              <a:ext cx="3746814" cy="515228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pic>
        <p:nvPicPr>
          <p:cNvPr id="4103" name="Grafik 12" descr="TU_Logo.gi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215900"/>
            <a:ext cx="395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SzPct val="110000"/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SzPct val="120000"/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SzPct val="120000"/>
        <a:buFont typeface="Symbol" pitchFamily="18" charset="2"/>
        <a:buChar char="-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8066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2492895"/>
            <a:ext cx="6858000" cy="1017067"/>
          </a:xfrm>
        </p:spPr>
        <p:txBody>
          <a:bodyPr/>
          <a:lstStyle/>
          <a:p>
            <a:r>
              <a:rPr lang="de-AT" dirty="0" smtClean="0">
                <a:solidFill>
                  <a:schemeClr val="bg1"/>
                </a:solidFill>
              </a:rPr>
              <a:t>Montagsgespräche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4250702"/>
            <a:ext cx="6858000" cy="1698578"/>
          </a:xfrm>
        </p:spPr>
        <p:txBody>
          <a:bodyPr/>
          <a:lstStyle/>
          <a:p>
            <a:pPr algn="l"/>
            <a:r>
              <a:rPr lang="de-AT" dirty="0" smtClean="0">
                <a:solidFill>
                  <a:schemeClr val="bg1"/>
                </a:solidFill>
              </a:rPr>
              <a:t>Mag</a:t>
            </a:r>
            <a:r>
              <a:rPr lang="de-AT" dirty="0">
                <a:solidFill>
                  <a:schemeClr val="bg1"/>
                </a:solidFill>
              </a:rPr>
              <a:t>. David Tudiwer</a:t>
            </a:r>
          </a:p>
          <a:p>
            <a:pPr algn="l"/>
            <a:r>
              <a:rPr lang="en-GB" dirty="0">
                <a:solidFill>
                  <a:schemeClr val="bg1"/>
                </a:solidFill>
              </a:rPr>
              <a:t>Associate </a:t>
            </a:r>
            <a:r>
              <a:rPr lang="en-GB" dirty="0" err="1">
                <a:solidFill>
                  <a:schemeClr val="bg1"/>
                </a:solidFill>
              </a:rPr>
              <a:t>Prof.</a:t>
            </a:r>
            <a:r>
              <a:rPr lang="en-GB" dirty="0">
                <a:solidFill>
                  <a:schemeClr val="bg1"/>
                </a:solidFill>
              </a:rPr>
              <a:t> Dipl.-</a:t>
            </a:r>
            <a:r>
              <a:rPr lang="en-GB" dirty="0" err="1">
                <a:solidFill>
                  <a:schemeClr val="bg1"/>
                </a:solidFill>
              </a:rPr>
              <a:t>Ing</a:t>
            </a:r>
            <a:r>
              <a:rPr lang="en-GB" dirty="0">
                <a:solidFill>
                  <a:schemeClr val="bg1"/>
                </a:solidFill>
              </a:rPr>
              <a:t>. </a:t>
            </a:r>
            <a:r>
              <a:rPr lang="en-GB" dirty="0" err="1">
                <a:solidFill>
                  <a:schemeClr val="bg1"/>
                </a:solidFill>
              </a:rPr>
              <a:t>Dr.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techn</a:t>
            </a:r>
            <a:r>
              <a:rPr lang="en-GB" dirty="0">
                <a:solidFill>
                  <a:schemeClr val="bg1"/>
                </a:solidFill>
              </a:rPr>
              <a:t>. Azra </a:t>
            </a:r>
            <a:r>
              <a:rPr lang="de-AT" dirty="0">
                <a:solidFill>
                  <a:schemeClr val="bg1"/>
                </a:solidFill>
              </a:rPr>
              <a:t>Korjenic</a:t>
            </a:r>
          </a:p>
          <a:p>
            <a:pPr algn="l"/>
            <a:r>
              <a:rPr lang="de-AT" dirty="0">
                <a:solidFill>
                  <a:schemeClr val="bg1"/>
                </a:solidFill>
              </a:rPr>
              <a:t>Technische Universität </a:t>
            </a:r>
            <a:r>
              <a:rPr lang="de-AT" dirty="0" smtClean="0">
                <a:solidFill>
                  <a:schemeClr val="bg1"/>
                </a:solidFill>
              </a:rPr>
              <a:t>Wien</a:t>
            </a:r>
          </a:p>
          <a:p>
            <a:pPr algn="l"/>
            <a:r>
              <a:rPr lang="de-AT" dirty="0" smtClean="0">
                <a:solidFill>
                  <a:schemeClr val="bg1"/>
                </a:solidFill>
              </a:rPr>
              <a:t>Institut für Hochbau unter Technologie</a:t>
            </a:r>
          </a:p>
          <a:p>
            <a:pPr algn="l"/>
            <a:r>
              <a:rPr lang="de-AT" dirty="0">
                <a:solidFill>
                  <a:schemeClr val="bg1"/>
                </a:solidFill>
              </a:rPr>
              <a:t>Forschungsbereich für Bauphysik und Schallschutz</a:t>
            </a:r>
            <a:endParaRPr lang="en-GB" dirty="0" smtClean="0">
              <a:solidFill>
                <a:schemeClr val="bg1"/>
              </a:solidFill>
            </a:endParaRPr>
          </a:p>
          <a:p>
            <a:pPr algn="l"/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98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Vielen Dank für die Aufmerksamkeit</a:t>
            </a:r>
            <a:br>
              <a:rPr lang="de-AT" dirty="0" smtClean="0"/>
            </a:br>
            <a:endParaRPr lang="en-GB" dirty="0"/>
          </a:p>
        </p:txBody>
      </p:sp>
      <p:sp>
        <p:nvSpPr>
          <p:cNvPr id="5" name="Textplatzhalt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Mag. David Tudiwer</a:t>
            </a:r>
          </a:p>
          <a:p>
            <a:r>
              <a:rPr lang="en-GB" dirty="0"/>
              <a:t>Associate </a:t>
            </a:r>
            <a:r>
              <a:rPr lang="en-GB" dirty="0" err="1"/>
              <a:t>Prof.</a:t>
            </a:r>
            <a:r>
              <a:rPr lang="en-GB" dirty="0"/>
              <a:t> Dipl.-</a:t>
            </a:r>
            <a:r>
              <a:rPr lang="en-GB" dirty="0" err="1"/>
              <a:t>Ing</a:t>
            </a:r>
            <a:r>
              <a:rPr lang="en-GB" dirty="0"/>
              <a:t>. </a:t>
            </a:r>
            <a:r>
              <a:rPr lang="en-GB" dirty="0" err="1"/>
              <a:t>Dr.</a:t>
            </a:r>
            <a:r>
              <a:rPr lang="en-GB" dirty="0"/>
              <a:t> </a:t>
            </a:r>
            <a:r>
              <a:rPr lang="en-GB" dirty="0" err="1"/>
              <a:t>techn</a:t>
            </a:r>
            <a:r>
              <a:rPr lang="en-GB" dirty="0"/>
              <a:t>. Azra </a:t>
            </a:r>
            <a:r>
              <a:rPr lang="de-AT" dirty="0"/>
              <a:t>Korjenic</a:t>
            </a:r>
          </a:p>
          <a:p>
            <a:r>
              <a:rPr lang="de-AT" dirty="0"/>
              <a:t>Technische Universität Wien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742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Inhalt</a:t>
            </a:r>
            <a:endParaRPr lang="en-GB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de-AT" dirty="0" smtClean="0"/>
              <a:t>Bedeutung von Sand im Bauwesen</a:t>
            </a:r>
          </a:p>
          <a:p>
            <a:pPr marL="457200" indent="-457200">
              <a:buFont typeface="+mj-lt"/>
              <a:buAutoNum type="arabicPeriod"/>
            </a:pPr>
            <a:endParaRPr lang="de-AT" dirty="0" smtClean="0"/>
          </a:p>
          <a:p>
            <a:pPr marL="457200" indent="-457200">
              <a:buFont typeface="+mj-lt"/>
              <a:buAutoNum type="arabicPeriod"/>
            </a:pPr>
            <a:r>
              <a:rPr lang="de-AT" dirty="0" smtClean="0"/>
              <a:t>Beton – Herstellung / Recycling</a:t>
            </a:r>
          </a:p>
          <a:p>
            <a:pPr marL="457200" indent="-457200">
              <a:buFont typeface="+mj-lt"/>
              <a:buAutoNum type="arabicPeriod"/>
            </a:pPr>
            <a:endParaRPr lang="de-AT" dirty="0" smtClean="0"/>
          </a:p>
          <a:p>
            <a:pPr marL="457200" indent="-457200">
              <a:buFont typeface="+mj-lt"/>
              <a:buAutoNum type="arabicPeriod"/>
            </a:pPr>
            <a:r>
              <a:rPr lang="de-AT" dirty="0" smtClean="0"/>
              <a:t>Ressourcenschonendes Bauen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1549" y="4509120"/>
            <a:ext cx="2972451" cy="198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6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836712"/>
            <a:ext cx="7429552" cy="648072"/>
          </a:xfrm>
        </p:spPr>
        <p:txBody>
          <a:bodyPr/>
          <a:lstStyle/>
          <a:p>
            <a:r>
              <a:rPr lang="de-AT" dirty="0" smtClean="0"/>
              <a:t>Bedeutung von Sand im Bauwesen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1628800"/>
            <a:ext cx="8035256" cy="4497363"/>
          </a:xfrm>
        </p:spPr>
        <p:txBody>
          <a:bodyPr>
            <a:normAutofit/>
          </a:bodyPr>
          <a:lstStyle/>
          <a:p>
            <a:endParaRPr lang="de-AT" dirty="0"/>
          </a:p>
          <a:p>
            <a:pPr marL="0" indent="0"/>
            <a:r>
              <a:rPr lang="de-AT" dirty="0" smtClean="0"/>
              <a:t>Weltweit vollständig auf Sand zu verzichten, ohne andere fragwürde Ressourcen zu verwenden, ist im Bauwesen nach heutigem Wissensstand unmöglich.</a:t>
            </a:r>
          </a:p>
          <a:p>
            <a:endParaRPr lang="de-AT" dirty="0" smtClean="0"/>
          </a:p>
          <a:p>
            <a:r>
              <a:rPr lang="de-AT" dirty="0" smtClean="0"/>
              <a:t>Auf Teile des Sandes zu verzichten ist möglich.</a:t>
            </a:r>
          </a:p>
          <a:p>
            <a:pPr marL="457200" lvl="1" indent="0">
              <a:buNone/>
            </a:pPr>
            <a:r>
              <a:rPr lang="de-AT" dirty="0" smtClean="0"/>
              <a:t>Wenn vorhanden, dann aus der </a:t>
            </a:r>
            <a:r>
              <a:rPr lang="de-AT" dirty="0"/>
              <a:t>Region Holz, Holzwolle, Kork, Zellulose, Flachs, Hanf, Kokosfasern, Baumwolle, Schafwolle, Stroh, </a:t>
            </a:r>
            <a:r>
              <a:rPr lang="de-AT" dirty="0" err="1"/>
              <a:t>Lehmputz</a:t>
            </a:r>
            <a:r>
              <a:rPr lang="de-AT" dirty="0"/>
              <a:t>, </a:t>
            </a:r>
            <a:r>
              <a:rPr lang="de-AT" dirty="0" err="1"/>
              <a:t>Kalkputz</a:t>
            </a:r>
            <a:r>
              <a:rPr lang="de-AT" dirty="0"/>
              <a:t>, etc</a:t>
            </a:r>
            <a:r>
              <a:rPr lang="de-AT" dirty="0" smtClean="0"/>
              <a:t>.</a:t>
            </a:r>
          </a:p>
          <a:p>
            <a:pPr marL="457200" lvl="1" indent="0">
              <a:buNone/>
            </a:pPr>
            <a:endParaRPr lang="de-AT" sz="2400" dirty="0"/>
          </a:p>
          <a:p>
            <a:pPr marL="0" lvl="1" indent="0">
              <a:buNone/>
            </a:pPr>
            <a:r>
              <a:rPr lang="de-AT" sz="2400" dirty="0" smtClean="0"/>
              <a:t>Größter Sand- </a:t>
            </a:r>
            <a:r>
              <a:rPr lang="de-AT" sz="2400" dirty="0"/>
              <a:t>und </a:t>
            </a:r>
            <a:r>
              <a:rPr lang="de-AT" sz="2400" dirty="0" smtClean="0"/>
              <a:t>Kiesverbraucher ist Beton.</a:t>
            </a:r>
            <a:endParaRPr lang="de-AT" sz="2400" dirty="0"/>
          </a:p>
          <a:p>
            <a:pPr marL="457200" lvl="1" indent="0">
              <a:buNone/>
            </a:pPr>
            <a:endParaRPr lang="de-AT" dirty="0" smtClean="0"/>
          </a:p>
          <a:p>
            <a:endParaRPr lang="de-AT" dirty="0" smtClean="0"/>
          </a:p>
          <a:p>
            <a:endParaRPr lang="de-AT" dirty="0" smtClean="0"/>
          </a:p>
        </p:txBody>
      </p:sp>
    </p:spTree>
    <p:extLst>
      <p:ext uri="{BB962C8B-B14F-4D97-AF65-F5344CB8AC3E}">
        <p14:creationId xmlns:p14="http://schemas.microsoft.com/office/powerpoint/2010/main" val="202589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103213"/>
            <a:ext cx="7429552" cy="1143008"/>
          </a:xfrm>
        </p:spPr>
        <p:txBody>
          <a:bodyPr/>
          <a:lstStyle/>
          <a:p>
            <a:r>
              <a:rPr lang="de-AT" dirty="0" smtClean="0"/>
              <a:t>Beton Herstellung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1196752"/>
            <a:ext cx="8424936" cy="5400600"/>
          </a:xfrm>
        </p:spPr>
        <p:txBody>
          <a:bodyPr>
            <a:noAutofit/>
          </a:bodyPr>
          <a:lstStyle/>
          <a:p>
            <a:endParaRPr lang="de-AT" sz="2000" dirty="0" smtClean="0"/>
          </a:p>
          <a:p>
            <a:r>
              <a:rPr lang="de-AT" sz="2000" dirty="0" smtClean="0"/>
              <a:t>Kies + Sand + Zement + Wasser</a:t>
            </a:r>
          </a:p>
          <a:p>
            <a:pPr lvl="1"/>
            <a:r>
              <a:rPr lang="de-AT" sz="1600" dirty="0" smtClean="0"/>
              <a:t>Sand = </a:t>
            </a:r>
            <a:r>
              <a:rPr lang="en-GB" sz="1600" dirty="0" smtClean="0"/>
              <a:t>0,063 - 2 mm; </a:t>
            </a:r>
            <a:r>
              <a:rPr lang="en-GB" sz="1600" dirty="0" err="1" smtClean="0"/>
              <a:t>Kies</a:t>
            </a:r>
            <a:r>
              <a:rPr lang="en-GB" sz="1600" dirty="0" smtClean="0"/>
              <a:t> = 2 mm – 63 mm </a:t>
            </a:r>
            <a:r>
              <a:rPr lang="en-GB" sz="1600" dirty="0" err="1" smtClean="0"/>
              <a:t>Korngröße</a:t>
            </a:r>
            <a:endParaRPr lang="en-GB" sz="1600" dirty="0" smtClean="0"/>
          </a:p>
          <a:p>
            <a:pPr lvl="2"/>
            <a:r>
              <a:rPr lang="de-AT" sz="1400" dirty="0" smtClean="0"/>
              <a:t>Größter Masseanteil, Mischen unterschiedlicher Korngrößen (Sieblinie)</a:t>
            </a:r>
            <a:endParaRPr lang="en-GB" sz="1400" dirty="0"/>
          </a:p>
          <a:p>
            <a:pPr lvl="1"/>
            <a:r>
              <a:rPr lang="de-AT" sz="1600" dirty="0" smtClean="0"/>
              <a:t>Zement = Kalk + Mergel + Zusatzstoffe</a:t>
            </a:r>
          </a:p>
          <a:p>
            <a:pPr lvl="2"/>
            <a:r>
              <a:rPr lang="de-AT" sz="1400" dirty="0" smtClean="0"/>
              <a:t>Mergel = Mischung aus Kalk + Ton</a:t>
            </a:r>
          </a:p>
          <a:p>
            <a:pPr lvl="1"/>
            <a:r>
              <a:rPr lang="de-AT" sz="1600" dirty="0" err="1" smtClean="0"/>
              <a:t>Kalk+Ton</a:t>
            </a:r>
            <a:r>
              <a:rPr lang="de-AT" sz="1600" dirty="0" smtClean="0"/>
              <a:t> werden </a:t>
            </a:r>
            <a:r>
              <a:rPr lang="de-AT" sz="1600" dirty="0"/>
              <a:t>in einem </a:t>
            </a:r>
            <a:r>
              <a:rPr lang="de-AT" sz="1600" dirty="0" smtClean="0"/>
              <a:t>Hochtemperatur-Prozess (ca. 1.400°C) </a:t>
            </a:r>
            <a:r>
              <a:rPr lang="de-AT" sz="1600" dirty="0"/>
              <a:t>zum neuen Mineral Zement-Klinker gebrannt und mit Zugabe von </a:t>
            </a:r>
            <a:r>
              <a:rPr lang="de-AT" sz="1600" dirty="0" smtClean="0"/>
              <a:t>Zusatzstoffen (z. B. Gips, Flugasche, </a:t>
            </a:r>
            <a:r>
              <a:rPr lang="de-AT" sz="1600" dirty="0" err="1" smtClean="0"/>
              <a:t>Schlacksand</a:t>
            </a:r>
            <a:r>
              <a:rPr lang="de-AT" sz="1600" dirty="0" smtClean="0"/>
              <a:t>) zu Zement </a:t>
            </a:r>
            <a:r>
              <a:rPr lang="de-AT" sz="1600" dirty="0"/>
              <a:t>gemahlen</a:t>
            </a:r>
            <a:r>
              <a:rPr lang="de-AT" sz="1600" dirty="0" smtClean="0"/>
              <a:t>.</a:t>
            </a:r>
          </a:p>
          <a:p>
            <a:pPr lvl="1"/>
            <a:r>
              <a:rPr lang="de-AT" sz="1600" dirty="0" smtClean="0"/>
              <a:t>Alle Bestandteile auch in Europa vorhanden.</a:t>
            </a:r>
          </a:p>
          <a:p>
            <a:endParaRPr lang="de-AT" sz="2000" dirty="0" smtClean="0"/>
          </a:p>
          <a:p>
            <a:r>
              <a:rPr lang="de-AT" sz="2000" dirty="0" smtClean="0"/>
              <a:t>Wüstensand zu abgeschliffen (glatt), einheitlich feinkörnig (ev. Salze + Chloride). </a:t>
            </a:r>
            <a:r>
              <a:rPr lang="de-AT" sz="2000" dirty="0"/>
              <a:t>Nur </a:t>
            </a:r>
            <a:r>
              <a:rPr lang="de-AT" sz="2000" dirty="0" smtClean="0"/>
              <a:t>Quarzsande können zu Beton verarbeitet werden.</a:t>
            </a:r>
          </a:p>
          <a:p>
            <a:r>
              <a:rPr lang="de-AT" sz="2000" dirty="0" smtClean="0"/>
              <a:t>Flusssand = ausgewaschen, -weniger Schwebstoffe, vorteilhaftere Sieblinie, nicht so fein geschliffen, weniger einheitlich, unförmiger.</a:t>
            </a:r>
          </a:p>
          <a:p>
            <a:pPr marL="342900" lvl="1" indent="0">
              <a:buNone/>
            </a:pPr>
            <a:endParaRPr lang="de-AT" dirty="0" smtClean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96" y="103213"/>
            <a:ext cx="3612727" cy="1614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68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9892" y="888985"/>
            <a:ext cx="7429552" cy="811823"/>
          </a:xfrm>
        </p:spPr>
        <p:txBody>
          <a:bodyPr>
            <a:normAutofit/>
          </a:bodyPr>
          <a:lstStyle/>
          <a:p>
            <a:r>
              <a:rPr lang="de-AT" dirty="0" smtClean="0"/>
              <a:t>Beton Recycling</a:t>
            </a:r>
            <a:endParaRPr lang="en-GB" dirty="0"/>
          </a:p>
        </p:txBody>
      </p:sp>
      <p:sp>
        <p:nvSpPr>
          <p:cNvPr id="4" name="Textfeld 3"/>
          <p:cNvSpPr txBox="1"/>
          <p:nvPr/>
        </p:nvSpPr>
        <p:spPr>
          <a:xfrm>
            <a:off x="329892" y="2060848"/>
            <a:ext cx="813690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AT" dirty="0" smtClean="0"/>
              <a:t>Qualität </a:t>
            </a:r>
            <a:r>
              <a:rPr lang="de-AT" dirty="0"/>
              <a:t>des </a:t>
            </a:r>
            <a:r>
              <a:rPr lang="de-AT" dirty="0" smtClean="0"/>
              <a:t>Recyclings ist entscheidend</a:t>
            </a:r>
            <a:endParaRPr lang="de-AT" dirty="0"/>
          </a:p>
          <a:p>
            <a:pPr marL="214313" lvl="1" indent="-21431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AT" dirty="0"/>
              <a:t>Reiner Beton kann mehrmals (max. </a:t>
            </a:r>
            <a:r>
              <a:rPr lang="de-AT" dirty="0" smtClean="0"/>
              <a:t>5x) </a:t>
            </a:r>
            <a:r>
              <a:rPr lang="de-AT" dirty="0"/>
              <a:t>recycelt werden, auch mit hoher Qualität. Reinheit!</a:t>
            </a:r>
          </a:p>
          <a:p>
            <a:pPr marL="214313" lvl="1" indent="-21431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AT" dirty="0"/>
              <a:t>Problem bei Verunreinigungen, wenn gesamtes Mauerwerk recycelt wird (derzeitige Vorgehensweise).</a:t>
            </a:r>
          </a:p>
          <a:p>
            <a:pPr marL="214313" lvl="1" indent="-21431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AT" dirty="0"/>
              <a:t>Recycling auch wirtschaftlich sinnvoll, wenn der Schutt bereits auf der Baustelle aussortiert wird</a:t>
            </a:r>
          </a:p>
          <a:p>
            <a:pPr marL="214313" indent="-21431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AT" dirty="0" smtClean="0"/>
              <a:t>100 % Recycling ist nicht möglich</a:t>
            </a:r>
          </a:p>
          <a:p>
            <a:pPr marL="214313" lvl="1" indent="-214313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AT" dirty="0" smtClean="0"/>
              <a:t>Es ist wichtig in der Bauphase das Recyceln von Beton zu berücksichtigen.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8368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2"/>
          <a:srcRect t="26043" b="-1"/>
          <a:stretch/>
        </p:blipFill>
        <p:spPr>
          <a:xfrm>
            <a:off x="755576" y="2945276"/>
            <a:ext cx="6656170" cy="3672408"/>
          </a:xfrm>
          <a:prstGeom prst="rect">
            <a:avLst/>
          </a:prstGeom>
        </p:spPr>
      </p:pic>
      <p:sp>
        <p:nvSpPr>
          <p:cNvPr id="8" name="Rechteck 7"/>
          <p:cNvSpPr/>
          <p:nvPr/>
        </p:nvSpPr>
        <p:spPr>
          <a:xfrm>
            <a:off x="3749749" y="6320000"/>
            <a:ext cx="4929188" cy="242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975" dirty="0"/>
              <a:t>Anwendungen von Recycling-Beton in als „MINERGIE-ECO“ zertifizierten Bauten</a:t>
            </a:r>
            <a:endParaRPr lang="en-GB" sz="975" dirty="0"/>
          </a:p>
        </p:txBody>
      </p:sp>
      <p:sp>
        <p:nvSpPr>
          <p:cNvPr id="9" name="Rechteck 8"/>
          <p:cNvSpPr/>
          <p:nvPr/>
        </p:nvSpPr>
        <p:spPr>
          <a:xfrm>
            <a:off x="6429082" y="6538220"/>
            <a:ext cx="221086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dirty="0"/>
              <a:t>http://www.kiesfuergenerationen.ch/</a:t>
            </a:r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329892" y="888985"/>
            <a:ext cx="7429552" cy="811823"/>
          </a:xfrm>
        </p:spPr>
        <p:txBody>
          <a:bodyPr>
            <a:normAutofit/>
          </a:bodyPr>
          <a:lstStyle/>
          <a:p>
            <a:r>
              <a:rPr lang="de-AT" dirty="0" smtClean="0"/>
              <a:t>Beton Recycling</a:t>
            </a:r>
            <a:endParaRPr lang="en-GB" dirty="0"/>
          </a:p>
        </p:txBody>
      </p:sp>
      <p:sp>
        <p:nvSpPr>
          <p:cNvPr id="11" name="Rechteck 10"/>
          <p:cNvSpPr/>
          <p:nvPr/>
        </p:nvSpPr>
        <p:spPr>
          <a:xfrm>
            <a:off x="329892" y="2107696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de-AT" dirty="0"/>
              <a:t>Transport des Betons muss berücksichtigt werden (ist Recycling sinnvoll?)</a:t>
            </a:r>
          </a:p>
        </p:txBody>
      </p:sp>
    </p:spTree>
    <p:extLst>
      <p:ext uri="{BB962C8B-B14F-4D97-AF65-F5344CB8AC3E}">
        <p14:creationId xmlns:p14="http://schemas.microsoft.com/office/powerpoint/2010/main" val="423670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478" y="89787"/>
            <a:ext cx="7429552" cy="1143008"/>
          </a:xfrm>
        </p:spPr>
        <p:txBody>
          <a:bodyPr/>
          <a:lstStyle/>
          <a:p>
            <a:r>
              <a:rPr lang="de-AT" dirty="0" smtClean="0"/>
              <a:t>Ressourcenschonendes Bauen</a:t>
            </a:r>
            <a:endParaRPr lang="en-GB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870" y="1056819"/>
            <a:ext cx="7475217" cy="5180493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323528" y="6286330"/>
            <a:ext cx="2339752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25" dirty="0"/>
              <a:t>Bedarf der grauen Energie direkt proportional zum Materialbedarf bei gleicher Bauteilnutzung</a:t>
            </a:r>
            <a:endParaRPr lang="en-GB" sz="825" dirty="0"/>
          </a:p>
        </p:txBody>
      </p:sp>
      <p:sp>
        <p:nvSpPr>
          <p:cNvPr id="8" name="Textfeld 7"/>
          <p:cNvSpPr txBox="1"/>
          <p:nvPr/>
        </p:nvSpPr>
        <p:spPr>
          <a:xfrm>
            <a:off x="6919530" y="6413288"/>
            <a:ext cx="2224470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825" dirty="0" smtClean="0"/>
              <a:t>Darstellung des Klima- </a:t>
            </a:r>
            <a:r>
              <a:rPr lang="de-AT" sz="825" dirty="0"/>
              <a:t>u. Energiefond 2011</a:t>
            </a:r>
            <a:endParaRPr lang="en-GB" sz="825" dirty="0"/>
          </a:p>
        </p:txBody>
      </p:sp>
    </p:spTree>
    <p:extLst>
      <p:ext uri="{BB962C8B-B14F-4D97-AF65-F5344CB8AC3E}">
        <p14:creationId xmlns:p14="http://schemas.microsoft.com/office/powerpoint/2010/main" val="44738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033027"/>
            <a:ext cx="7429552" cy="1143008"/>
          </a:xfrm>
        </p:spPr>
        <p:txBody>
          <a:bodyPr/>
          <a:lstStyle/>
          <a:p>
            <a:r>
              <a:rPr lang="de-AT" dirty="0"/>
              <a:t>Ressourcenschonendes Bauen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64921" y="2307037"/>
            <a:ext cx="2654951" cy="1121963"/>
          </a:xfrm>
        </p:spPr>
        <p:txBody>
          <a:bodyPr/>
          <a:lstStyle/>
          <a:p>
            <a:r>
              <a:rPr lang="de-AT" dirty="0" smtClean="0"/>
              <a:t>Gebäudegröße</a:t>
            </a:r>
          </a:p>
          <a:p>
            <a:r>
              <a:rPr lang="de-AT" dirty="0" smtClean="0"/>
              <a:t>Gebäudeform</a:t>
            </a:r>
          </a:p>
        </p:txBody>
      </p:sp>
      <p:grpSp>
        <p:nvGrpSpPr>
          <p:cNvPr id="10" name="Gruppieren 9"/>
          <p:cNvGrpSpPr/>
          <p:nvPr/>
        </p:nvGrpSpPr>
        <p:grpSpPr>
          <a:xfrm>
            <a:off x="3489852" y="3068960"/>
            <a:ext cx="4335236" cy="3400619"/>
            <a:chOff x="2598083" y="3212976"/>
            <a:chExt cx="4335236" cy="3400619"/>
          </a:xfrm>
        </p:grpSpPr>
        <p:pic>
          <p:nvPicPr>
            <p:cNvPr id="4" name="Inhaltsplatzhalter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99792" y="3212976"/>
              <a:ext cx="2951552" cy="2792366"/>
            </a:xfrm>
            <a:prstGeom prst="rect">
              <a:avLst/>
            </a:prstGeom>
          </p:spPr>
        </p:pic>
        <p:sp>
          <p:nvSpPr>
            <p:cNvPr id="7" name="Textfeld 6"/>
            <p:cNvSpPr txBox="1"/>
            <p:nvPr/>
          </p:nvSpPr>
          <p:spPr>
            <a:xfrm>
              <a:off x="2598083" y="6267346"/>
              <a:ext cx="4335236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825" dirty="0"/>
                <a:t>Bedarf der grauen Energie direkt proportional zum Materialbedarf bei gleicher Bauteilnutzung</a:t>
              </a:r>
              <a:endParaRPr lang="en-GB" sz="825" dirty="0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2598083" y="6048055"/>
              <a:ext cx="2224470" cy="219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AT" sz="825" dirty="0" smtClean="0"/>
                <a:t>Darstellung des Klima- </a:t>
              </a:r>
              <a:r>
                <a:rPr lang="de-AT" sz="825" dirty="0"/>
                <a:t>u. Energiefond 2011</a:t>
              </a:r>
              <a:endParaRPr lang="en-GB" sz="825" dirty="0"/>
            </a:p>
          </p:txBody>
        </p:sp>
      </p:grpSp>
    </p:spTree>
    <p:extLst>
      <p:ext uri="{BB962C8B-B14F-4D97-AF65-F5344CB8AC3E}">
        <p14:creationId xmlns:p14="http://schemas.microsoft.com/office/powerpoint/2010/main" val="364212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429552" cy="1143008"/>
          </a:xfrm>
        </p:spPr>
        <p:txBody>
          <a:bodyPr>
            <a:normAutofit fontScale="90000"/>
          </a:bodyPr>
          <a:lstStyle/>
          <a:p>
            <a:r>
              <a:rPr lang="de-AT" dirty="0" smtClean="0"/>
              <a:t>Verhältnis der erstellten Wohngebäude EFH/MFH</a:t>
            </a:r>
            <a:endParaRPr lang="en-GB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0392" y="1772816"/>
            <a:ext cx="7409898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33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UCD09_vers1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itel mit weißem Rahmen und dunklem Logo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nhalt_blauer_Rahme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Inhalt_weißer_Rahme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TUCD09_vers1</Template>
  <TotalTime>0</TotalTime>
  <Words>305</Words>
  <Application>Microsoft Office PowerPoint</Application>
  <PresentationFormat>Bildschirmpräsentation (4:3)</PresentationFormat>
  <Paragraphs>57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5</vt:i4>
      </vt:variant>
      <vt:variant>
        <vt:lpstr>Folientitel</vt:lpstr>
      </vt:variant>
      <vt:variant>
        <vt:i4>10</vt:i4>
      </vt:variant>
    </vt:vector>
  </HeadingPairs>
  <TitlesOfParts>
    <vt:vector size="19" baseType="lpstr">
      <vt:lpstr>Arial</vt:lpstr>
      <vt:lpstr>Calibri</vt:lpstr>
      <vt:lpstr>Symbol</vt:lpstr>
      <vt:lpstr>Wingdings</vt:lpstr>
      <vt:lpstr>TUCD09_vers1</vt:lpstr>
      <vt:lpstr>Titel mit weißem Rahmen und dunklem Logo</vt:lpstr>
      <vt:lpstr>Inhalt_blauer_Rahmen</vt:lpstr>
      <vt:lpstr>Inhalt_weißer_Rahmen</vt:lpstr>
      <vt:lpstr>Benutzerdefiniertes Design</vt:lpstr>
      <vt:lpstr>Montagsgespräche</vt:lpstr>
      <vt:lpstr>Inhalt</vt:lpstr>
      <vt:lpstr>Bedeutung von Sand im Bauwesen</vt:lpstr>
      <vt:lpstr>Beton Herstellung</vt:lpstr>
      <vt:lpstr>Beton Recycling</vt:lpstr>
      <vt:lpstr>Beton Recycling</vt:lpstr>
      <vt:lpstr>Ressourcenschonendes Bauen</vt:lpstr>
      <vt:lpstr>Ressourcenschonendes Bauen</vt:lpstr>
      <vt:lpstr>Verhältnis der erstellten Wohngebäude EFH/MFH</vt:lpstr>
      <vt:lpstr>Vielen Dank für die Aufmerksamkeit </vt:lpstr>
    </vt:vector>
  </TitlesOfParts>
  <Company>TU Wien - Campusversion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Zukunft mit Technik</dc:title>
  <dc:creator>MIchael Kölbl</dc:creator>
  <cp:lastModifiedBy>dtudiwer</cp:lastModifiedBy>
  <cp:revision>852</cp:revision>
  <cp:lastPrinted>2014-10-10T05:51:39Z</cp:lastPrinted>
  <dcterms:created xsi:type="dcterms:W3CDTF">2009-10-22T11:33:52Z</dcterms:created>
  <dcterms:modified xsi:type="dcterms:W3CDTF">2016-06-05T23:11:38Z</dcterms:modified>
</cp:coreProperties>
</file>