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7" r:id="rId2"/>
    <p:sldId id="269" r:id="rId3"/>
    <p:sldId id="277" r:id="rId4"/>
    <p:sldId id="278" r:id="rId5"/>
    <p:sldId id="280" r:id="rId6"/>
    <p:sldId id="274" r:id="rId7"/>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961734"/>
    <a:srgbClr val="DEB8C2"/>
    <a:srgbClr val="CA8B99"/>
    <a:srgbClr val="FFFFFF"/>
    <a:srgbClr val="111111"/>
    <a:srgbClr val="A7A7A7"/>
    <a:srgbClr val="666666"/>
    <a:srgbClr val="B55C71"/>
    <a:srgbClr val="B65C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14" autoAdjust="0"/>
  </p:normalViewPr>
  <p:slideViewPr>
    <p:cSldViewPr>
      <p:cViewPr>
        <p:scale>
          <a:sx n="100" d="100"/>
          <a:sy n="100" d="100"/>
        </p:scale>
        <p:origin x="-210" y="-72"/>
      </p:cViewPr>
      <p:guideLst>
        <p:guide orient="horz" pos="3974"/>
        <p:guide pos="385"/>
        <p:guide pos="970"/>
        <p:guide pos="817"/>
      </p:guideLst>
    </p:cSldViewPr>
  </p:slideViewPr>
  <p:notesTextViewPr>
    <p:cViewPr>
      <p:scale>
        <a:sx n="1" d="1"/>
        <a:sy n="1" d="1"/>
      </p:scale>
      <p:origin x="0" y="0"/>
    </p:cViewPr>
  </p:notesTextViewPr>
  <p:sorterViewPr>
    <p:cViewPr>
      <p:scale>
        <a:sx n="66" d="100"/>
        <a:sy n="66" d="100"/>
      </p:scale>
      <p:origin x="0" y="0"/>
    </p:cViewPr>
  </p:sorterViewPr>
  <p:notesViewPr>
    <p:cSldViewPr showGuides="1">
      <p:cViewPr varScale="1">
        <p:scale>
          <a:sx n="82" d="100"/>
          <a:sy n="82" d="100"/>
        </p:scale>
        <p:origin x="-3048"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4DC7785-F569-4B5D-AB05-7280B09FDA2C}" type="datetimeFigureOut">
              <a:rPr lang="de-DE" smtClean="0"/>
              <a:pPr/>
              <a:t>02.07.2012</a:t>
            </a:fld>
            <a:endParaRPr lang="de-D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D817805-2F2D-42BB-AF9B-EEB309EFBA71}" type="slidenum">
              <a:rPr lang="de-DE" smtClean="0"/>
              <a:pPr/>
              <a:t>‹Nr.›</a:t>
            </a:fld>
            <a:endParaRPr lang="de-DE"/>
          </a:p>
        </p:txBody>
      </p:sp>
    </p:spTree>
    <p:extLst>
      <p:ext uri="{BB962C8B-B14F-4D97-AF65-F5344CB8AC3E}">
        <p14:creationId xmlns:p14="http://schemas.microsoft.com/office/powerpoint/2010/main" val="22166957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74BF85-6384-445A-8429-27CCB3CD07C8}" type="datetimeFigureOut">
              <a:rPr lang="de-DE" smtClean="0"/>
              <a:pPr/>
              <a:t>02.07.2012</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0F3489-CD49-4DAF-BD1E-9506E66CFC21}" type="slidenum">
              <a:rPr lang="de-DE" smtClean="0"/>
              <a:pPr/>
              <a:t>‹Nr.›</a:t>
            </a:fld>
            <a:endParaRPr lang="de-DE"/>
          </a:p>
        </p:txBody>
      </p:sp>
    </p:spTree>
    <p:extLst>
      <p:ext uri="{BB962C8B-B14F-4D97-AF65-F5344CB8AC3E}">
        <p14:creationId xmlns:p14="http://schemas.microsoft.com/office/powerpoint/2010/main" val="978876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00F3489-CD49-4DAF-BD1E-9506E66CFC21}" type="slidenum">
              <a:rPr lang="de-DE" smtClean="0"/>
              <a:pPr/>
              <a:t>1</a:t>
            </a:fld>
            <a:endParaRPr lang="de-DE"/>
          </a:p>
        </p:txBody>
      </p:sp>
    </p:spTree>
    <p:extLst>
      <p:ext uri="{BB962C8B-B14F-4D97-AF65-F5344CB8AC3E}">
        <p14:creationId xmlns:p14="http://schemas.microsoft.com/office/powerpoint/2010/main" val="1773457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00F3489-CD49-4DAF-BD1E-9506E66CFC21}" type="slidenum">
              <a:rPr lang="de-DE" smtClean="0"/>
              <a:pPr/>
              <a:t>2</a:t>
            </a:fld>
            <a:endParaRPr lang="de-DE"/>
          </a:p>
        </p:txBody>
      </p:sp>
    </p:spTree>
    <p:extLst>
      <p:ext uri="{BB962C8B-B14F-4D97-AF65-F5344CB8AC3E}">
        <p14:creationId xmlns:p14="http://schemas.microsoft.com/office/powerpoint/2010/main" val="1773457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00F3489-CD49-4DAF-BD1E-9506E66CFC21}" type="slidenum">
              <a:rPr lang="de-DE" smtClean="0"/>
              <a:pPr/>
              <a:t>3</a:t>
            </a:fld>
            <a:endParaRPr lang="de-DE"/>
          </a:p>
        </p:txBody>
      </p:sp>
    </p:spTree>
    <p:extLst>
      <p:ext uri="{BB962C8B-B14F-4D97-AF65-F5344CB8AC3E}">
        <p14:creationId xmlns:p14="http://schemas.microsoft.com/office/powerpoint/2010/main" val="1773457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00F3489-CD49-4DAF-BD1E-9506E66CFC21}" type="slidenum">
              <a:rPr lang="de-DE" smtClean="0"/>
              <a:pPr/>
              <a:t>4</a:t>
            </a:fld>
            <a:endParaRPr lang="de-DE"/>
          </a:p>
        </p:txBody>
      </p:sp>
    </p:spTree>
    <p:extLst>
      <p:ext uri="{BB962C8B-B14F-4D97-AF65-F5344CB8AC3E}">
        <p14:creationId xmlns:p14="http://schemas.microsoft.com/office/powerpoint/2010/main" val="1773457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00F3489-CD49-4DAF-BD1E-9506E66CFC21}" type="slidenum">
              <a:rPr lang="de-DE" smtClean="0"/>
              <a:pPr/>
              <a:t>5</a:t>
            </a:fld>
            <a:endParaRPr lang="de-DE"/>
          </a:p>
        </p:txBody>
      </p:sp>
    </p:spTree>
    <p:extLst>
      <p:ext uri="{BB962C8B-B14F-4D97-AF65-F5344CB8AC3E}">
        <p14:creationId xmlns:p14="http://schemas.microsoft.com/office/powerpoint/2010/main" val="1773457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00F3489-CD49-4DAF-BD1E-9506E66CFC21}" type="slidenum">
              <a:rPr lang="de-DE" smtClean="0"/>
              <a:pPr/>
              <a:t>6</a:t>
            </a:fld>
            <a:endParaRPr lang="de-DE"/>
          </a:p>
        </p:txBody>
      </p:sp>
    </p:spTree>
    <p:extLst>
      <p:ext uri="{BB962C8B-B14F-4D97-AF65-F5344CB8AC3E}">
        <p14:creationId xmlns:p14="http://schemas.microsoft.com/office/powerpoint/2010/main" val="1773457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3.xm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4" Type="http://schemas.openxmlformats.org/officeDocument/2006/relationships/slide" Target="../slides/slide2.xml"/></Relationships>
</file>

<file path=ppt/slideLayouts/_rels/slideLayout3.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3.xml"/><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4" Type="http://schemas.openxmlformats.org/officeDocument/2006/relationships/slide" Target="../slides/slide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21402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9_Titel und Inhalt">
    <p:spTree>
      <p:nvGrpSpPr>
        <p:cNvPr id="1" name=""/>
        <p:cNvGrpSpPr/>
        <p:nvPr/>
      </p:nvGrpSpPr>
      <p:grpSpPr>
        <a:xfrm>
          <a:off x="0" y="0"/>
          <a:ext cx="0" cy="0"/>
          <a:chOff x="0" y="0"/>
          <a:chExt cx="0" cy="0"/>
        </a:xfrm>
      </p:grpSpPr>
      <p:pic>
        <p:nvPicPr>
          <p:cNvPr id="60" name="Picture 2"/>
          <p:cNvPicPr>
            <a:picLocks noChangeAspect="1" noChangeArrowheads="1"/>
          </p:cNvPicPr>
          <p:nvPr userDrawn="1"/>
        </p:nvPicPr>
        <p:blipFill>
          <a:blip r:embed="rId2"/>
          <a:srcRect/>
          <a:stretch>
            <a:fillRect/>
          </a:stretch>
        </p:blipFill>
        <p:spPr bwMode="auto">
          <a:xfrm>
            <a:off x="0" y="1303968"/>
            <a:ext cx="8786841" cy="4969498"/>
          </a:xfrm>
          <a:prstGeom prst="rect">
            <a:avLst/>
          </a:prstGeom>
          <a:solidFill>
            <a:srgbClr val="FFFFFF"/>
          </a:solidFill>
          <a:ln w="9525">
            <a:noFill/>
            <a:miter lim="800000"/>
            <a:headEnd/>
            <a:tailEnd/>
          </a:ln>
        </p:spPr>
      </p:pic>
      <p:pic>
        <p:nvPicPr>
          <p:cNvPr id="59" name="Picture 2"/>
          <p:cNvPicPr>
            <a:picLocks noChangeAspect="1" noChangeArrowheads="1"/>
          </p:cNvPicPr>
          <p:nvPr userDrawn="1"/>
        </p:nvPicPr>
        <p:blipFill>
          <a:blip r:embed="rId2"/>
          <a:srcRect/>
          <a:stretch>
            <a:fillRect/>
          </a:stretch>
        </p:blipFill>
        <p:spPr bwMode="auto">
          <a:xfrm>
            <a:off x="0" y="1285860"/>
            <a:ext cx="8786841" cy="4969498"/>
          </a:xfrm>
          <a:prstGeom prst="rect">
            <a:avLst/>
          </a:prstGeom>
          <a:solidFill>
            <a:srgbClr val="FFFFFF"/>
          </a:solidFill>
          <a:ln w="9525">
            <a:noFill/>
            <a:miter lim="800000"/>
            <a:headEnd/>
            <a:tailEnd/>
          </a:ln>
        </p:spPr>
      </p:pic>
      <p:pic>
        <p:nvPicPr>
          <p:cNvPr id="54" name="Picture 2"/>
          <p:cNvPicPr>
            <a:picLocks noChangeAspect="1" noChangeArrowheads="1"/>
          </p:cNvPicPr>
          <p:nvPr userDrawn="1"/>
        </p:nvPicPr>
        <p:blipFill>
          <a:blip r:embed="rId2"/>
          <a:srcRect/>
          <a:stretch>
            <a:fillRect/>
          </a:stretch>
        </p:blipFill>
        <p:spPr bwMode="auto">
          <a:xfrm>
            <a:off x="0" y="1285860"/>
            <a:ext cx="8786841" cy="4969498"/>
          </a:xfrm>
          <a:prstGeom prst="rect">
            <a:avLst/>
          </a:prstGeom>
          <a:solidFill>
            <a:srgbClr val="FFFFFF"/>
          </a:solidFill>
          <a:ln w="9525">
            <a:noFill/>
            <a:miter lim="800000"/>
            <a:headEnd/>
            <a:tailEnd/>
          </a:ln>
        </p:spPr>
      </p:pic>
      <p:sp>
        <p:nvSpPr>
          <p:cNvPr id="58" name="Rectangle 57"/>
          <p:cNvSpPr/>
          <p:nvPr userDrawn="1"/>
        </p:nvSpPr>
        <p:spPr>
          <a:xfrm>
            <a:off x="0" y="1000108"/>
            <a:ext cx="8786842" cy="357190"/>
          </a:xfrm>
          <a:prstGeom prst="rect">
            <a:avLst/>
          </a:prstGeom>
          <a:solidFill>
            <a:srgbClr val="1111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itel 1"/>
          <p:cNvSpPr>
            <a:spLocks noGrp="1"/>
          </p:cNvSpPr>
          <p:nvPr>
            <p:ph type="title"/>
          </p:nvPr>
        </p:nvSpPr>
        <p:spPr>
          <a:xfrm>
            <a:off x="1190630" y="498276"/>
            <a:ext cx="5186370" cy="928670"/>
          </a:xfrm>
          <a:prstGeom prst="rect">
            <a:avLst/>
          </a:prstGeom>
        </p:spPr>
        <p:txBody>
          <a:bodyPr>
            <a:normAutofit/>
          </a:bodyPr>
          <a:lstStyle>
            <a:lvl1pPr algn="l">
              <a:defRPr sz="2400" b="1">
                <a:solidFill>
                  <a:srgbClr val="961734"/>
                </a:solidFill>
                <a:latin typeface="Arial" pitchFamily="34" charset="0"/>
                <a:cs typeface="Arial" pitchFamily="34" charset="0"/>
              </a:defRPr>
            </a:lvl1pPr>
          </a:lstStyle>
          <a:p>
            <a:r>
              <a:rPr lang="de-DE" dirty="0" smtClean="0"/>
              <a:t>Titelmasterformat durch Klicken bearbeiten</a:t>
            </a:r>
            <a:endParaRPr lang="de-DE" dirty="0"/>
          </a:p>
        </p:txBody>
      </p:sp>
      <p:sp>
        <p:nvSpPr>
          <p:cNvPr id="22" name="Rectangle 21"/>
          <p:cNvSpPr/>
          <p:nvPr userDrawn="1"/>
        </p:nvSpPr>
        <p:spPr>
          <a:xfrm>
            <a:off x="8143900" y="0"/>
            <a:ext cx="1000100" cy="1000100"/>
          </a:xfrm>
          <a:prstGeom prst="rect">
            <a:avLst/>
          </a:prstGeom>
          <a:solidFill>
            <a:srgbClr val="961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tangle 27"/>
          <p:cNvSpPr/>
          <p:nvPr userDrawn="1"/>
        </p:nvSpPr>
        <p:spPr>
          <a:xfrm>
            <a:off x="0" y="6273534"/>
            <a:ext cx="642910" cy="584466"/>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tangle 28"/>
          <p:cNvSpPr/>
          <p:nvPr userDrawn="1"/>
        </p:nvSpPr>
        <p:spPr>
          <a:xfrm>
            <a:off x="642910" y="5688889"/>
            <a:ext cx="642910" cy="584466"/>
          </a:xfrm>
          <a:prstGeom prst="rect">
            <a:avLst/>
          </a:prstGeom>
          <a:solidFill>
            <a:srgbClr val="CA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tangle 26"/>
          <p:cNvSpPr/>
          <p:nvPr userDrawn="1"/>
        </p:nvSpPr>
        <p:spPr>
          <a:xfrm>
            <a:off x="1285852" y="6270171"/>
            <a:ext cx="7858149" cy="587829"/>
          </a:xfrm>
          <a:prstGeom prst="rect">
            <a:avLst/>
          </a:prstGeom>
          <a:solidFill>
            <a:srgbClr val="961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tangle 52"/>
          <p:cNvSpPr/>
          <p:nvPr userDrawn="1"/>
        </p:nvSpPr>
        <p:spPr>
          <a:xfrm>
            <a:off x="8786810" y="5643578"/>
            <a:ext cx="357190" cy="623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Rectangle 60">
            <a:hlinkClick r:id="rId3" action="ppaction://hlinksldjump"/>
          </p:cNvPr>
          <p:cNvSpPr/>
          <p:nvPr userDrawn="1"/>
        </p:nvSpPr>
        <p:spPr>
          <a:xfrm>
            <a:off x="8786810" y="1000108"/>
            <a:ext cx="357190" cy="357190"/>
          </a:xfrm>
          <a:prstGeom prst="rect">
            <a:avLst/>
          </a:prstGeom>
          <a:solidFill>
            <a:srgbClr val="A7A7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Rectangle 61">
            <a:hlinkClick r:id="rId4" action="ppaction://hlinksldjump"/>
          </p:cNvPr>
          <p:cNvSpPr/>
          <p:nvPr userDrawn="1"/>
        </p:nvSpPr>
        <p:spPr>
          <a:xfrm>
            <a:off x="8786810" y="1714488"/>
            <a:ext cx="357190" cy="357190"/>
          </a:xfrm>
          <a:prstGeom prst="rect">
            <a:avLst/>
          </a:prstGeom>
          <a:solidFill>
            <a:srgbClr val="CA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Rectangle 72">
            <a:hlinkClick r:id="rId4" action="ppaction://hlinksldjump"/>
          </p:cNvPr>
          <p:cNvSpPr/>
          <p:nvPr userDrawn="1"/>
        </p:nvSpPr>
        <p:spPr>
          <a:xfrm>
            <a:off x="8786810" y="2428868"/>
            <a:ext cx="357190" cy="357190"/>
          </a:xfrm>
          <a:prstGeom prst="rect">
            <a:avLst/>
          </a:prstGeom>
          <a:solidFill>
            <a:srgbClr val="961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Rectangle 73">
            <a:hlinkClick r:id="rId5" action="ppaction://hlinksldjump"/>
          </p:cNvPr>
          <p:cNvSpPr/>
          <p:nvPr userDrawn="1"/>
        </p:nvSpPr>
        <p:spPr>
          <a:xfrm>
            <a:off x="8786810" y="3143248"/>
            <a:ext cx="357190" cy="357190"/>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Rectangle 74">
            <a:hlinkClick r:id="rId6" action="ppaction://hlinksldjump"/>
          </p:cNvPr>
          <p:cNvSpPr/>
          <p:nvPr userDrawn="1"/>
        </p:nvSpPr>
        <p:spPr>
          <a:xfrm>
            <a:off x="8786810" y="3857628"/>
            <a:ext cx="357190" cy="357190"/>
          </a:xfrm>
          <a:prstGeom prst="rect">
            <a:avLst/>
          </a:prstGeom>
          <a:solidFill>
            <a:srgbClr val="A7A7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TextBox 75">
            <a:hlinkClick r:id="rId4" action="ppaction://hlinksldjump"/>
          </p:cNvPr>
          <p:cNvSpPr txBox="1"/>
          <p:nvPr userDrawn="1"/>
        </p:nvSpPr>
        <p:spPr>
          <a:xfrm>
            <a:off x="8786842" y="1000108"/>
            <a:ext cx="357158" cy="338554"/>
          </a:xfrm>
          <a:prstGeom prst="rect">
            <a:avLst/>
          </a:prstGeom>
          <a:noFill/>
        </p:spPr>
        <p:txBody>
          <a:bodyPr wrap="square" rtlCol="0">
            <a:spAutoFit/>
          </a:bodyPr>
          <a:lstStyle/>
          <a:p>
            <a:pPr algn="ctr"/>
            <a:r>
              <a:rPr lang="de-DE" sz="1600" b="1" dirty="0" smtClean="0">
                <a:solidFill>
                  <a:schemeClr val="bg1"/>
                </a:solidFill>
                <a:latin typeface="Arial" pitchFamily="34" charset="0"/>
                <a:cs typeface="Arial" pitchFamily="34" charset="0"/>
              </a:rPr>
              <a:t>1</a:t>
            </a:r>
            <a:endParaRPr lang="de-DE" sz="1600" b="1" dirty="0">
              <a:solidFill>
                <a:schemeClr val="bg1"/>
              </a:solidFill>
              <a:latin typeface="Arial" pitchFamily="34" charset="0"/>
              <a:cs typeface="Arial" pitchFamily="34" charset="0"/>
            </a:endParaRPr>
          </a:p>
        </p:txBody>
      </p:sp>
      <p:sp>
        <p:nvSpPr>
          <p:cNvPr id="77" name="TextBox 76">
            <a:hlinkClick r:id="rId7" action="ppaction://hlinksldjump"/>
          </p:cNvPr>
          <p:cNvSpPr txBox="1"/>
          <p:nvPr userDrawn="1"/>
        </p:nvSpPr>
        <p:spPr>
          <a:xfrm>
            <a:off x="8786842" y="1714488"/>
            <a:ext cx="357158" cy="338554"/>
          </a:xfrm>
          <a:prstGeom prst="rect">
            <a:avLst/>
          </a:prstGeom>
          <a:noFill/>
        </p:spPr>
        <p:txBody>
          <a:bodyPr wrap="square" rtlCol="0">
            <a:spAutoFit/>
          </a:bodyPr>
          <a:lstStyle/>
          <a:p>
            <a:pPr algn="ctr"/>
            <a:r>
              <a:rPr lang="de-DE" sz="1600" b="1" dirty="0" smtClean="0">
                <a:solidFill>
                  <a:schemeClr val="bg1"/>
                </a:solidFill>
                <a:latin typeface="Arial" pitchFamily="34" charset="0"/>
                <a:cs typeface="Arial" pitchFamily="34" charset="0"/>
              </a:rPr>
              <a:t>2</a:t>
            </a:r>
            <a:endParaRPr lang="de-DE" sz="1600" b="1" dirty="0">
              <a:solidFill>
                <a:schemeClr val="bg1"/>
              </a:solidFill>
              <a:latin typeface="Arial" pitchFamily="34" charset="0"/>
              <a:cs typeface="Arial" pitchFamily="34" charset="0"/>
            </a:endParaRPr>
          </a:p>
        </p:txBody>
      </p:sp>
      <p:sp>
        <p:nvSpPr>
          <p:cNvPr id="78" name="TextBox 77">
            <a:hlinkClick r:id="rId5" action="ppaction://hlinksldjump"/>
          </p:cNvPr>
          <p:cNvSpPr txBox="1"/>
          <p:nvPr userDrawn="1"/>
        </p:nvSpPr>
        <p:spPr>
          <a:xfrm>
            <a:off x="8786842" y="2428868"/>
            <a:ext cx="357158" cy="338554"/>
          </a:xfrm>
          <a:prstGeom prst="rect">
            <a:avLst/>
          </a:prstGeom>
          <a:noFill/>
        </p:spPr>
        <p:txBody>
          <a:bodyPr wrap="square" rtlCol="0">
            <a:spAutoFit/>
          </a:bodyPr>
          <a:lstStyle/>
          <a:p>
            <a:pPr algn="ctr"/>
            <a:r>
              <a:rPr lang="de-DE" sz="1600" b="1" dirty="0" smtClean="0">
                <a:solidFill>
                  <a:schemeClr val="bg1"/>
                </a:solidFill>
                <a:latin typeface="Arial" pitchFamily="34" charset="0"/>
                <a:cs typeface="Arial" pitchFamily="34" charset="0"/>
              </a:rPr>
              <a:t>3</a:t>
            </a:r>
            <a:endParaRPr lang="de-DE" sz="1600" b="1" dirty="0">
              <a:solidFill>
                <a:schemeClr val="bg1"/>
              </a:solidFill>
              <a:latin typeface="Arial" pitchFamily="34" charset="0"/>
              <a:cs typeface="Arial" pitchFamily="34" charset="0"/>
            </a:endParaRPr>
          </a:p>
        </p:txBody>
      </p:sp>
      <p:sp>
        <p:nvSpPr>
          <p:cNvPr id="79" name="TextBox 78">
            <a:hlinkClick r:id="rId6" action="ppaction://hlinksldjump"/>
          </p:cNvPr>
          <p:cNvSpPr txBox="1"/>
          <p:nvPr userDrawn="1"/>
        </p:nvSpPr>
        <p:spPr>
          <a:xfrm>
            <a:off x="8786842" y="3143248"/>
            <a:ext cx="357158" cy="338554"/>
          </a:xfrm>
          <a:prstGeom prst="rect">
            <a:avLst/>
          </a:prstGeom>
          <a:noFill/>
        </p:spPr>
        <p:txBody>
          <a:bodyPr wrap="square" rtlCol="0">
            <a:spAutoFit/>
          </a:bodyPr>
          <a:lstStyle/>
          <a:p>
            <a:pPr algn="ctr"/>
            <a:r>
              <a:rPr lang="de-DE" sz="1600" b="1" dirty="0" smtClean="0">
                <a:solidFill>
                  <a:schemeClr val="bg1"/>
                </a:solidFill>
                <a:latin typeface="Arial" pitchFamily="34" charset="0"/>
                <a:cs typeface="Arial" pitchFamily="34" charset="0"/>
              </a:rPr>
              <a:t>4</a:t>
            </a:r>
            <a:endParaRPr lang="de-DE" sz="1600" b="1" dirty="0">
              <a:solidFill>
                <a:schemeClr val="bg1"/>
              </a:solidFill>
              <a:latin typeface="Arial" pitchFamily="34" charset="0"/>
              <a:cs typeface="Arial" pitchFamily="34" charset="0"/>
            </a:endParaRPr>
          </a:p>
        </p:txBody>
      </p:sp>
      <p:sp>
        <p:nvSpPr>
          <p:cNvPr id="80" name="TextBox 79">
            <a:hlinkClick r:id="rId8" action="ppaction://hlinksldjump"/>
          </p:cNvPr>
          <p:cNvSpPr txBox="1"/>
          <p:nvPr userDrawn="1"/>
        </p:nvSpPr>
        <p:spPr>
          <a:xfrm>
            <a:off x="8786842" y="3857628"/>
            <a:ext cx="357158" cy="338554"/>
          </a:xfrm>
          <a:prstGeom prst="rect">
            <a:avLst/>
          </a:prstGeom>
          <a:noFill/>
        </p:spPr>
        <p:txBody>
          <a:bodyPr wrap="square" rtlCol="0">
            <a:spAutoFit/>
          </a:bodyPr>
          <a:lstStyle/>
          <a:p>
            <a:pPr algn="ctr"/>
            <a:r>
              <a:rPr lang="de-DE" sz="1600" b="1" dirty="0" smtClean="0">
                <a:solidFill>
                  <a:schemeClr val="bg1"/>
                </a:solidFill>
                <a:latin typeface="Arial" pitchFamily="34" charset="0"/>
                <a:cs typeface="Arial" pitchFamily="34" charset="0"/>
              </a:rPr>
              <a:t>5</a:t>
            </a:r>
            <a:endParaRPr lang="de-DE" sz="16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2752353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4_Titel und Inhalt">
    <p:spTree>
      <p:nvGrpSpPr>
        <p:cNvPr id="1" name=""/>
        <p:cNvGrpSpPr/>
        <p:nvPr/>
      </p:nvGrpSpPr>
      <p:grpSpPr>
        <a:xfrm>
          <a:off x="0" y="0"/>
          <a:ext cx="0" cy="0"/>
          <a:chOff x="0" y="0"/>
          <a:chExt cx="0" cy="0"/>
        </a:xfrm>
      </p:grpSpPr>
      <p:pic>
        <p:nvPicPr>
          <p:cNvPr id="2052" name="Picture 4"/>
          <p:cNvPicPr>
            <a:picLocks noChangeAspect="1" noChangeArrowheads="1"/>
          </p:cNvPicPr>
          <p:nvPr userDrawn="1"/>
        </p:nvPicPr>
        <p:blipFill>
          <a:blip r:embed="rId2"/>
          <a:srcRect/>
          <a:stretch>
            <a:fillRect/>
          </a:stretch>
        </p:blipFill>
        <p:spPr bwMode="auto">
          <a:xfrm>
            <a:off x="0" y="993775"/>
            <a:ext cx="8791575" cy="5314950"/>
          </a:xfrm>
          <a:prstGeom prst="rect">
            <a:avLst/>
          </a:prstGeom>
          <a:noFill/>
          <a:ln w="9525">
            <a:noFill/>
            <a:miter lim="800000"/>
            <a:headEnd/>
            <a:tailEnd/>
          </a:ln>
          <a:effectLst/>
        </p:spPr>
      </p:pic>
      <p:sp>
        <p:nvSpPr>
          <p:cNvPr id="18" name="Rectangle 17"/>
          <p:cNvSpPr/>
          <p:nvPr userDrawn="1"/>
        </p:nvSpPr>
        <p:spPr>
          <a:xfrm>
            <a:off x="0" y="6286520"/>
            <a:ext cx="9144000" cy="571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tangle 16"/>
          <p:cNvSpPr/>
          <p:nvPr userDrawn="1"/>
        </p:nvSpPr>
        <p:spPr>
          <a:xfrm>
            <a:off x="0" y="0"/>
            <a:ext cx="9144000" cy="10001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1190630" y="500042"/>
            <a:ext cx="5186370" cy="928670"/>
          </a:xfrm>
          <a:prstGeom prst="rect">
            <a:avLst/>
          </a:prstGeom>
        </p:spPr>
        <p:txBody>
          <a:bodyPr>
            <a:normAutofit/>
          </a:bodyPr>
          <a:lstStyle>
            <a:lvl1pPr algn="l">
              <a:defRPr sz="2400" b="1">
                <a:solidFill>
                  <a:srgbClr val="961734"/>
                </a:solidFill>
                <a:latin typeface="Arial" pitchFamily="34" charset="0"/>
                <a:cs typeface="Arial" pitchFamily="34" charset="0"/>
              </a:defRPr>
            </a:lvl1pPr>
          </a:lstStyle>
          <a:p>
            <a:r>
              <a:rPr lang="de-DE" dirty="0" smtClean="0"/>
              <a:t>Titelmasterformat durch Klicken bearbeiten</a:t>
            </a:r>
            <a:endParaRPr lang="de-DE" dirty="0"/>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79C3FE4-5E5F-4191-9BC1-11E844B97145}" type="slidenum">
              <a:rPr lang="de-DE" smtClean="0"/>
              <a:pPr/>
              <a:t>‹Nr.›</a:t>
            </a:fld>
            <a:endParaRPr lang="de-DE"/>
          </a:p>
        </p:txBody>
      </p:sp>
      <p:sp>
        <p:nvSpPr>
          <p:cNvPr id="11" name="Rectangle 10"/>
          <p:cNvSpPr/>
          <p:nvPr userDrawn="1"/>
        </p:nvSpPr>
        <p:spPr>
          <a:xfrm>
            <a:off x="1285852" y="6286520"/>
            <a:ext cx="7858149" cy="571480"/>
          </a:xfrm>
          <a:prstGeom prst="rect">
            <a:avLst/>
          </a:prstGeom>
          <a:solidFill>
            <a:srgbClr val="961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tangle 11"/>
          <p:cNvSpPr/>
          <p:nvPr userDrawn="1"/>
        </p:nvSpPr>
        <p:spPr>
          <a:xfrm>
            <a:off x="0" y="6273534"/>
            <a:ext cx="642910" cy="584466"/>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tangle 13"/>
          <p:cNvSpPr/>
          <p:nvPr userDrawn="1"/>
        </p:nvSpPr>
        <p:spPr>
          <a:xfrm>
            <a:off x="642910" y="5715016"/>
            <a:ext cx="642910" cy="584466"/>
          </a:xfrm>
          <a:prstGeom prst="rect">
            <a:avLst/>
          </a:prstGeom>
          <a:solidFill>
            <a:srgbClr val="CA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tangle 18"/>
          <p:cNvSpPr/>
          <p:nvPr userDrawn="1"/>
        </p:nvSpPr>
        <p:spPr>
          <a:xfrm>
            <a:off x="8143900" y="0"/>
            <a:ext cx="1000100" cy="1000100"/>
          </a:xfrm>
          <a:prstGeom prst="rect">
            <a:avLst/>
          </a:prstGeom>
          <a:solidFill>
            <a:srgbClr val="961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Rectangle 64">
            <a:hlinkClick r:id="rId3" action="ppaction://hlinksldjump"/>
          </p:cNvPr>
          <p:cNvSpPr/>
          <p:nvPr userDrawn="1"/>
        </p:nvSpPr>
        <p:spPr>
          <a:xfrm>
            <a:off x="8786810" y="1000108"/>
            <a:ext cx="357190" cy="357190"/>
          </a:xfrm>
          <a:prstGeom prst="rect">
            <a:avLst/>
          </a:prstGeom>
          <a:solidFill>
            <a:srgbClr val="A7A7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6" name="Rectangle 65">
            <a:hlinkClick r:id="rId4" action="ppaction://hlinksldjump"/>
          </p:cNvPr>
          <p:cNvSpPr/>
          <p:nvPr userDrawn="1"/>
        </p:nvSpPr>
        <p:spPr>
          <a:xfrm>
            <a:off x="8786810" y="1714488"/>
            <a:ext cx="357190" cy="357190"/>
          </a:xfrm>
          <a:prstGeom prst="rect">
            <a:avLst/>
          </a:prstGeom>
          <a:solidFill>
            <a:srgbClr val="CA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7" name="Rectangle 66">
            <a:hlinkClick r:id="rId4" action="ppaction://hlinksldjump"/>
          </p:cNvPr>
          <p:cNvSpPr/>
          <p:nvPr userDrawn="1"/>
        </p:nvSpPr>
        <p:spPr>
          <a:xfrm>
            <a:off x="8786810" y="2428868"/>
            <a:ext cx="357190" cy="357190"/>
          </a:xfrm>
          <a:prstGeom prst="rect">
            <a:avLst/>
          </a:prstGeom>
          <a:solidFill>
            <a:srgbClr val="961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Rectangle 67">
            <a:hlinkClick r:id="rId5" action="ppaction://hlinksldjump"/>
          </p:cNvPr>
          <p:cNvSpPr/>
          <p:nvPr userDrawn="1"/>
        </p:nvSpPr>
        <p:spPr>
          <a:xfrm>
            <a:off x="8786810" y="3143248"/>
            <a:ext cx="357190" cy="357190"/>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Rectangle 68">
            <a:hlinkClick r:id="rId6" action="ppaction://hlinksldjump"/>
          </p:cNvPr>
          <p:cNvSpPr/>
          <p:nvPr userDrawn="1"/>
        </p:nvSpPr>
        <p:spPr>
          <a:xfrm>
            <a:off x="8786810" y="3857628"/>
            <a:ext cx="357190" cy="357190"/>
          </a:xfrm>
          <a:prstGeom prst="rect">
            <a:avLst/>
          </a:prstGeom>
          <a:solidFill>
            <a:srgbClr val="A7A7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0" name="TextBox 69">
            <a:hlinkClick r:id="rId4" action="ppaction://hlinksldjump"/>
          </p:cNvPr>
          <p:cNvSpPr txBox="1"/>
          <p:nvPr userDrawn="1"/>
        </p:nvSpPr>
        <p:spPr>
          <a:xfrm>
            <a:off x="8786842" y="1000108"/>
            <a:ext cx="357158" cy="338554"/>
          </a:xfrm>
          <a:prstGeom prst="rect">
            <a:avLst/>
          </a:prstGeom>
          <a:noFill/>
        </p:spPr>
        <p:txBody>
          <a:bodyPr wrap="square" rtlCol="0">
            <a:spAutoFit/>
          </a:bodyPr>
          <a:lstStyle/>
          <a:p>
            <a:pPr algn="ctr"/>
            <a:r>
              <a:rPr lang="de-DE" sz="1600" b="1" dirty="0" smtClean="0">
                <a:solidFill>
                  <a:schemeClr val="bg1"/>
                </a:solidFill>
                <a:latin typeface="Arial" pitchFamily="34" charset="0"/>
                <a:cs typeface="Arial" pitchFamily="34" charset="0"/>
              </a:rPr>
              <a:t>1</a:t>
            </a:r>
            <a:endParaRPr lang="de-DE" sz="1600" b="1" dirty="0">
              <a:solidFill>
                <a:schemeClr val="bg1"/>
              </a:solidFill>
              <a:latin typeface="Arial" pitchFamily="34" charset="0"/>
              <a:cs typeface="Arial" pitchFamily="34" charset="0"/>
            </a:endParaRPr>
          </a:p>
        </p:txBody>
      </p:sp>
      <p:sp>
        <p:nvSpPr>
          <p:cNvPr id="71" name="TextBox 70">
            <a:hlinkClick r:id="rId7" action="ppaction://hlinksldjump"/>
          </p:cNvPr>
          <p:cNvSpPr txBox="1"/>
          <p:nvPr userDrawn="1"/>
        </p:nvSpPr>
        <p:spPr>
          <a:xfrm>
            <a:off x="8786842" y="1714488"/>
            <a:ext cx="357158" cy="338554"/>
          </a:xfrm>
          <a:prstGeom prst="rect">
            <a:avLst/>
          </a:prstGeom>
          <a:noFill/>
        </p:spPr>
        <p:txBody>
          <a:bodyPr wrap="square" rtlCol="0">
            <a:spAutoFit/>
          </a:bodyPr>
          <a:lstStyle/>
          <a:p>
            <a:pPr algn="ctr"/>
            <a:r>
              <a:rPr lang="de-DE" sz="1600" b="1" dirty="0" smtClean="0">
                <a:solidFill>
                  <a:schemeClr val="bg1"/>
                </a:solidFill>
                <a:latin typeface="Arial" pitchFamily="34" charset="0"/>
                <a:cs typeface="Arial" pitchFamily="34" charset="0"/>
              </a:rPr>
              <a:t>2</a:t>
            </a:r>
            <a:endParaRPr lang="de-DE" sz="1600" b="1" dirty="0">
              <a:solidFill>
                <a:schemeClr val="bg1"/>
              </a:solidFill>
              <a:latin typeface="Arial" pitchFamily="34" charset="0"/>
              <a:cs typeface="Arial" pitchFamily="34" charset="0"/>
            </a:endParaRPr>
          </a:p>
        </p:txBody>
      </p:sp>
      <p:sp>
        <p:nvSpPr>
          <p:cNvPr id="72" name="TextBox 71">
            <a:hlinkClick r:id="rId5" action="ppaction://hlinksldjump"/>
          </p:cNvPr>
          <p:cNvSpPr txBox="1"/>
          <p:nvPr userDrawn="1"/>
        </p:nvSpPr>
        <p:spPr>
          <a:xfrm>
            <a:off x="8786842" y="2428868"/>
            <a:ext cx="357158" cy="338554"/>
          </a:xfrm>
          <a:prstGeom prst="rect">
            <a:avLst/>
          </a:prstGeom>
          <a:noFill/>
        </p:spPr>
        <p:txBody>
          <a:bodyPr wrap="square" rtlCol="0">
            <a:spAutoFit/>
          </a:bodyPr>
          <a:lstStyle/>
          <a:p>
            <a:pPr algn="ctr"/>
            <a:r>
              <a:rPr lang="de-DE" sz="1600" b="1" dirty="0" smtClean="0">
                <a:solidFill>
                  <a:schemeClr val="bg1"/>
                </a:solidFill>
                <a:latin typeface="Arial" pitchFamily="34" charset="0"/>
                <a:cs typeface="Arial" pitchFamily="34" charset="0"/>
              </a:rPr>
              <a:t>3</a:t>
            </a:r>
            <a:endParaRPr lang="de-DE" sz="1600" b="1" dirty="0">
              <a:solidFill>
                <a:schemeClr val="bg1"/>
              </a:solidFill>
              <a:latin typeface="Arial" pitchFamily="34" charset="0"/>
              <a:cs typeface="Arial" pitchFamily="34" charset="0"/>
            </a:endParaRPr>
          </a:p>
        </p:txBody>
      </p:sp>
      <p:sp>
        <p:nvSpPr>
          <p:cNvPr id="73" name="TextBox 72">
            <a:hlinkClick r:id="rId6" action="ppaction://hlinksldjump"/>
          </p:cNvPr>
          <p:cNvSpPr txBox="1"/>
          <p:nvPr userDrawn="1"/>
        </p:nvSpPr>
        <p:spPr>
          <a:xfrm>
            <a:off x="8786842" y="3143248"/>
            <a:ext cx="357158" cy="338554"/>
          </a:xfrm>
          <a:prstGeom prst="rect">
            <a:avLst/>
          </a:prstGeom>
          <a:noFill/>
        </p:spPr>
        <p:txBody>
          <a:bodyPr wrap="square" rtlCol="0">
            <a:spAutoFit/>
          </a:bodyPr>
          <a:lstStyle/>
          <a:p>
            <a:pPr algn="ctr"/>
            <a:r>
              <a:rPr lang="de-DE" sz="1600" b="1" dirty="0" smtClean="0">
                <a:solidFill>
                  <a:schemeClr val="bg1"/>
                </a:solidFill>
                <a:latin typeface="Arial" pitchFamily="34" charset="0"/>
                <a:cs typeface="Arial" pitchFamily="34" charset="0"/>
              </a:rPr>
              <a:t>4</a:t>
            </a:r>
            <a:endParaRPr lang="de-DE" sz="1600" b="1" dirty="0">
              <a:solidFill>
                <a:schemeClr val="bg1"/>
              </a:solidFill>
              <a:latin typeface="Arial" pitchFamily="34" charset="0"/>
              <a:cs typeface="Arial" pitchFamily="34" charset="0"/>
            </a:endParaRPr>
          </a:p>
        </p:txBody>
      </p:sp>
      <p:sp>
        <p:nvSpPr>
          <p:cNvPr id="74" name="TextBox 73">
            <a:hlinkClick r:id="rId8" action="ppaction://hlinksldjump"/>
          </p:cNvPr>
          <p:cNvSpPr txBox="1"/>
          <p:nvPr userDrawn="1"/>
        </p:nvSpPr>
        <p:spPr>
          <a:xfrm>
            <a:off x="8786842" y="3857628"/>
            <a:ext cx="357158" cy="338554"/>
          </a:xfrm>
          <a:prstGeom prst="rect">
            <a:avLst/>
          </a:prstGeom>
          <a:noFill/>
        </p:spPr>
        <p:txBody>
          <a:bodyPr wrap="square" rtlCol="0">
            <a:spAutoFit/>
          </a:bodyPr>
          <a:lstStyle/>
          <a:p>
            <a:pPr algn="ctr"/>
            <a:r>
              <a:rPr lang="de-DE" sz="1600" b="1" dirty="0" smtClean="0">
                <a:solidFill>
                  <a:schemeClr val="bg1"/>
                </a:solidFill>
                <a:latin typeface="Arial" pitchFamily="34" charset="0"/>
                <a:cs typeface="Arial" pitchFamily="34" charset="0"/>
              </a:rPr>
              <a:t>5</a:t>
            </a:r>
            <a:endParaRPr lang="de-DE" sz="16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2752353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9C3FE4-5E5F-4191-9BC1-11E844B97145}" type="slidenum">
              <a:rPr lang="de-DE" smtClean="0"/>
              <a:pPr/>
              <a:t>‹Nr.›</a:t>
            </a:fld>
            <a:endParaRPr lang="de-DE"/>
          </a:p>
        </p:txBody>
      </p:sp>
      <p:sp>
        <p:nvSpPr>
          <p:cNvPr id="7" name="Titel 1"/>
          <p:cNvSpPr txBox="1">
            <a:spLocks/>
          </p:cNvSpPr>
          <p:nvPr userDrawn="1"/>
        </p:nvSpPr>
        <p:spPr>
          <a:xfrm>
            <a:off x="540017" y="491341"/>
            <a:ext cx="5186370" cy="1143000"/>
          </a:xfrm>
          <a:prstGeom prst="rect">
            <a:avLst/>
          </a:prstGeom>
        </p:spPr>
        <p:txBody>
          <a:bodyPr>
            <a:normAutofit/>
          </a:bodyPr>
          <a:lstStyle>
            <a:lvl1pPr algn="l">
              <a:defRPr sz="2400" b="1">
                <a:solidFill>
                  <a:srgbClr val="961734"/>
                </a:solidFill>
                <a:latin typeface="Arial" pitchFamily="34" charset="0"/>
                <a:cs typeface="Arial"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smtClean="0">
                <a:ln>
                  <a:noFill/>
                </a:ln>
                <a:solidFill>
                  <a:srgbClr val="961734"/>
                </a:solidFill>
                <a:effectLst/>
                <a:uLnTx/>
                <a:uFillTx/>
                <a:latin typeface="Arial" pitchFamily="34" charset="0"/>
                <a:ea typeface="+mj-ea"/>
                <a:cs typeface="Arial" pitchFamily="34" charset="0"/>
              </a:rPr>
              <a:t>Titelmasterformat durch Klicken bearbeiten</a:t>
            </a:r>
            <a:endParaRPr kumimoji="0" lang="de-DE" sz="2400" b="1" i="0" u="none" strike="noStrike" kern="1200" cap="none" spc="0" normalizeH="0" baseline="0" noProof="0" dirty="0">
              <a:ln>
                <a:noFill/>
              </a:ln>
              <a:solidFill>
                <a:srgbClr val="961734"/>
              </a:solidFill>
              <a:effectLst/>
              <a:uLnTx/>
              <a:uFillTx/>
              <a:latin typeface="Arial" pitchFamily="34" charset="0"/>
              <a:ea typeface="+mj-ea"/>
              <a:cs typeface="Arial" pitchFamily="34" charset="0"/>
            </a:endParaRPr>
          </a:p>
        </p:txBody>
      </p:sp>
      <p:sp>
        <p:nvSpPr>
          <p:cNvPr id="9" name="Rectangle 8"/>
          <p:cNvSpPr/>
          <p:nvPr userDrawn="1"/>
        </p:nvSpPr>
        <p:spPr>
          <a:xfrm>
            <a:off x="1285852" y="6286520"/>
            <a:ext cx="7858149" cy="571480"/>
          </a:xfrm>
          <a:prstGeom prst="rect">
            <a:avLst/>
          </a:prstGeom>
          <a:solidFill>
            <a:srgbClr val="961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tangle 9"/>
          <p:cNvSpPr/>
          <p:nvPr userDrawn="1"/>
        </p:nvSpPr>
        <p:spPr>
          <a:xfrm>
            <a:off x="0" y="6273534"/>
            <a:ext cx="642910" cy="584466"/>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tangle 10"/>
          <p:cNvSpPr/>
          <p:nvPr userDrawn="1"/>
        </p:nvSpPr>
        <p:spPr>
          <a:xfrm>
            <a:off x="642910" y="5715016"/>
            <a:ext cx="642910" cy="584466"/>
          </a:xfrm>
          <a:prstGeom prst="rect">
            <a:avLst/>
          </a:prstGeom>
          <a:solidFill>
            <a:srgbClr val="CA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tangle 12"/>
          <p:cNvSpPr/>
          <p:nvPr userDrawn="1"/>
        </p:nvSpPr>
        <p:spPr>
          <a:xfrm>
            <a:off x="8143900" y="0"/>
            <a:ext cx="1000100" cy="1000100"/>
          </a:xfrm>
          <a:prstGeom prst="rect">
            <a:avLst/>
          </a:prstGeom>
          <a:solidFill>
            <a:srgbClr val="961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Datumsplatzhalter 3"/>
          <p:cNvSpPr txBox="1">
            <a:spLocks/>
          </p:cNvSpPr>
          <p:nvPr userDrawn="1"/>
        </p:nvSpPr>
        <p:spPr>
          <a:xfrm>
            <a:off x="1438268" y="6393771"/>
            <a:ext cx="2133600" cy="365125"/>
          </a:xfrm>
          <a:prstGeom prst="rect">
            <a:avLst/>
          </a:prstGeom>
        </p:spPr>
        <p:txBody>
          <a:bodyPr/>
          <a:lstStyle>
            <a:lvl1pPr>
              <a:defRPr>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772607D-4FE1-4E55-AF19-3845C7226387}" type="datetimeFigureOut">
              <a:rPr kumimoji="0" lang="de-DE" sz="1800" b="0" i="0" u="none" strike="noStrike" kern="1200" cap="none" spc="0" normalizeH="0" baseline="0" noProof="0" smtClean="0">
                <a:ln>
                  <a:noFill/>
                </a:ln>
                <a:solidFill>
                  <a:schemeClr val="bg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02.07.2012</a:t>
            </a:fld>
            <a:endParaRPr kumimoji="0" lang="de-DE" sz="1800" b="0" i="0" u="none" strike="noStrike" kern="1200" cap="none" spc="0" normalizeH="0" baseline="0" noProof="0" dirty="0">
              <a:ln>
                <a:noFill/>
              </a:ln>
              <a:solidFill>
                <a:schemeClr val="bg1"/>
              </a:solidFill>
              <a:effectLst/>
              <a:uLnTx/>
              <a:uFillTx/>
              <a:latin typeface="+mn-lt"/>
              <a:ea typeface="+mn-ea"/>
              <a:cs typeface="+mn-cs"/>
            </a:endParaRPr>
          </a:p>
        </p:txBody>
      </p:sp>
      <p:sp>
        <p:nvSpPr>
          <p:cNvPr id="15" name="Rectangle 14"/>
          <p:cNvSpPr/>
          <p:nvPr userDrawn="1"/>
        </p:nvSpPr>
        <p:spPr>
          <a:xfrm>
            <a:off x="8143900" y="5375244"/>
            <a:ext cx="1000100" cy="90918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00274561"/>
      </p:ext>
    </p:extLst>
  </p:cSld>
  <p:clrMap bg1="lt1" tx1="dk1" bg2="lt2" tx2="dk2" accent1="accent1" accent2="accent2" accent3="accent3" accent4="accent4" accent5="accent5" accent6="accent6" hlink="hlink" folHlink="folHlink"/>
  <p:sldLayoutIdLst>
    <p:sldLayoutId id="2147483649" r:id="rId1"/>
    <p:sldLayoutId id="2147483680" r:id="rId2"/>
    <p:sldLayoutId id="2147483675"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jugendopposition.de/index.php?id=4591"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hyperlink" Target="http://de.wikipedia.org/wiki/Montagsdemonstrationen_1989/1990_in_der_DDR" TargetMode="External"/><Relationship Id="rId4" Type="http://schemas.openxmlformats.org/officeDocument/2006/relationships/hyperlink" Target="http://www.jugendopposition.de/index.php?id=638"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04889" y="498276"/>
            <a:ext cx="5186370" cy="573270"/>
          </a:xfrm>
          <a:prstGeom prst="rect">
            <a:avLst/>
          </a:prstGeom>
          <a:noFill/>
        </p:spPr>
        <p:txBody>
          <a:bodyPr/>
          <a:lstStyle/>
          <a:p>
            <a:r>
              <a:rPr lang="de-DE" dirty="0" smtClean="0"/>
              <a:t>Montagsdemonstrationen 1989</a:t>
            </a:r>
            <a:endParaRPr lang="de-DE" dirty="0"/>
          </a:p>
        </p:txBody>
      </p:sp>
      <p:sp>
        <p:nvSpPr>
          <p:cNvPr id="13" name="Ellipse 12"/>
          <p:cNvSpPr/>
          <p:nvPr/>
        </p:nvSpPr>
        <p:spPr>
          <a:xfrm>
            <a:off x="395536" y="1628800"/>
            <a:ext cx="5112568" cy="388843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tangle 8"/>
          <p:cNvSpPr/>
          <p:nvPr/>
        </p:nvSpPr>
        <p:spPr>
          <a:xfrm>
            <a:off x="8786842" y="1000108"/>
            <a:ext cx="357190" cy="357190"/>
          </a:xfrm>
          <a:prstGeom prst="rect">
            <a:avLst/>
          </a:prstGeom>
          <a:noFill/>
          <a:ln>
            <a:solidFill>
              <a:srgbClr val="9617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Box 9"/>
          <p:cNvSpPr txBox="1"/>
          <p:nvPr/>
        </p:nvSpPr>
        <p:spPr>
          <a:xfrm>
            <a:off x="1357290" y="6000768"/>
            <a:ext cx="3571900" cy="261610"/>
          </a:xfrm>
          <a:prstGeom prst="rect">
            <a:avLst/>
          </a:prstGeom>
          <a:noFill/>
        </p:spPr>
        <p:txBody>
          <a:bodyPr wrap="square" rtlCol="0">
            <a:spAutoFit/>
          </a:bodyPr>
          <a:lstStyle/>
          <a:p>
            <a:r>
              <a:rPr lang="de-DE" sz="1100" dirty="0" smtClean="0">
                <a:solidFill>
                  <a:schemeClr val="bg1"/>
                </a:solidFill>
                <a:latin typeface="Arial" pitchFamily="34" charset="0"/>
                <a:cs typeface="Arial" pitchFamily="34" charset="0"/>
              </a:rPr>
              <a:t>Quelle: www.jugendopposition.de</a:t>
            </a:r>
            <a:endParaRPr lang="de-DE" sz="1100" dirty="0">
              <a:solidFill>
                <a:schemeClr val="bg1"/>
              </a:solidFill>
              <a:latin typeface="Arial" pitchFamily="34" charset="0"/>
              <a:cs typeface="Arial" pitchFamily="34" charset="0"/>
            </a:endParaRPr>
          </a:p>
        </p:txBody>
      </p:sp>
      <p:sp>
        <p:nvSpPr>
          <p:cNvPr id="7" name="Rectangle 27"/>
          <p:cNvSpPr/>
          <p:nvPr/>
        </p:nvSpPr>
        <p:spPr>
          <a:xfrm>
            <a:off x="8786842" y="1000108"/>
            <a:ext cx="357190" cy="357190"/>
          </a:xfrm>
          <a:prstGeom prst="rect">
            <a:avLst/>
          </a:prstGeom>
          <a:noFill/>
          <a:ln>
            <a:solidFill>
              <a:srgbClr val="A7A7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13566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285852" y="1000108"/>
            <a:ext cx="6953886" cy="5287570"/>
            <a:chOff x="1285852" y="1000108"/>
            <a:chExt cx="6953886" cy="5287570"/>
          </a:xfrm>
        </p:grpSpPr>
        <p:sp>
          <p:nvSpPr>
            <p:cNvPr id="26" name="Rectangle 25"/>
            <p:cNvSpPr/>
            <p:nvPr/>
          </p:nvSpPr>
          <p:spPr>
            <a:xfrm>
              <a:off x="1285852" y="1500174"/>
              <a:ext cx="6848498" cy="4787504"/>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5" name="Group 14"/>
            <p:cNvGrpSpPr/>
            <p:nvPr/>
          </p:nvGrpSpPr>
          <p:grpSpPr>
            <a:xfrm>
              <a:off x="1285852" y="1000108"/>
              <a:ext cx="6953886" cy="500066"/>
              <a:chOff x="3277709" y="714356"/>
              <a:chExt cx="5658524" cy="500066"/>
            </a:xfrm>
          </p:grpSpPr>
          <p:sp>
            <p:nvSpPr>
              <p:cNvPr id="16" name="Rectangle 15"/>
              <p:cNvSpPr/>
              <p:nvPr/>
            </p:nvSpPr>
            <p:spPr>
              <a:xfrm>
                <a:off x="3277709" y="714356"/>
                <a:ext cx="5580538" cy="500066"/>
              </a:xfrm>
              <a:prstGeom prst="rect">
                <a:avLst/>
              </a:prstGeom>
              <a:solidFill>
                <a:srgbClr val="961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Box 17"/>
              <p:cNvSpPr txBox="1"/>
              <p:nvPr/>
            </p:nvSpPr>
            <p:spPr>
              <a:xfrm>
                <a:off x="3396686" y="804430"/>
                <a:ext cx="5539547" cy="338554"/>
              </a:xfrm>
              <a:prstGeom prst="rect">
                <a:avLst/>
              </a:prstGeom>
              <a:noFill/>
            </p:spPr>
            <p:txBody>
              <a:bodyPr wrap="square" rtlCol="0">
                <a:spAutoFit/>
              </a:bodyPr>
              <a:lstStyle/>
              <a:p>
                <a:r>
                  <a:rPr lang="de-DE" sz="1600" b="1" dirty="0">
                    <a:solidFill>
                      <a:schemeClr val="bg1"/>
                    </a:solidFill>
                  </a:rPr>
                  <a:t>M</a:t>
                </a:r>
                <a:r>
                  <a:rPr lang="de-DE" sz="1600" b="1" dirty="0" smtClean="0">
                    <a:solidFill>
                      <a:schemeClr val="bg1"/>
                    </a:solidFill>
                  </a:rPr>
                  <a:t>it dem Begriff „Montagsdemonstrationen“ verbinde ich …</a:t>
                </a:r>
                <a:endParaRPr lang="de-DE" sz="1600" dirty="0" smtClean="0">
                  <a:solidFill>
                    <a:schemeClr val="bg1"/>
                  </a:solidFill>
                </a:endParaRPr>
              </a:p>
            </p:txBody>
          </p:sp>
        </p:grpSp>
      </p:grpSp>
      <p:sp>
        <p:nvSpPr>
          <p:cNvPr id="2" name="Titel 1"/>
          <p:cNvSpPr>
            <a:spLocks noGrp="1"/>
          </p:cNvSpPr>
          <p:nvPr>
            <p:ph type="title"/>
          </p:nvPr>
        </p:nvSpPr>
        <p:spPr>
          <a:xfrm>
            <a:off x="1204889" y="500042"/>
            <a:ext cx="5186370" cy="571504"/>
          </a:xfrm>
          <a:prstGeom prst="rect">
            <a:avLst/>
          </a:prstGeom>
          <a:noFill/>
        </p:spPr>
        <p:txBody>
          <a:bodyPr/>
          <a:lstStyle/>
          <a:p>
            <a:r>
              <a:rPr lang="de-DE" dirty="0" smtClean="0"/>
              <a:t>Montagsdemonstrationen 1989</a:t>
            </a:r>
            <a:endParaRPr lang="de-DE" dirty="0"/>
          </a:p>
        </p:txBody>
      </p:sp>
      <p:graphicFrame>
        <p:nvGraphicFramePr>
          <p:cNvPr id="30" name="Table 29"/>
          <p:cNvGraphicFramePr>
            <a:graphicFrameLocks noGrp="1"/>
          </p:cNvGraphicFramePr>
          <p:nvPr>
            <p:extLst>
              <p:ext uri="{D42A27DB-BD31-4B8C-83A1-F6EECF244321}">
                <p14:modId xmlns:p14="http://schemas.microsoft.com/office/powerpoint/2010/main" val="3182996123"/>
              </p:ext>
            </p:extLst>
          </p:nvPr>
        </p:nvGraphicFramePr>
        <p:xfrm>
          <a:off x="1643042" y="1643050"/>
          <a:ext cx="6096000" cy="4594264"/>
        </p:xfrm>
        <a:graphic>
          <a:graphicData uri="http://schemas.openxmlformats.org/drawingml/2006/table">
            <a:tbl>
              <a:tblPr firstRow="1" bandRow="1">
                <a:tableStyleId>{5C22544A-7EE6-4342-B048-85BDC9FD1C3A}</a:tableStyleId>
              </a:tblPr>
              <a:tblGrid>
                <a:gridCol w="6096000"/>
              </a:tblGrid>
              <a:tr h="574283">
                <a:tc>
                  <a:txBody>
                    <a:bodyPr/>
                    <a:lstStyle/>
                    <a:p>
                      <a:endParaRPr lang="de-DE" dirty="0">
                        <a:solidFill>
                          <a:schemeClr val="tx1">
                            <a:lumMod val="65000"/>
                            <a:lumOff val="35000"/>
                          </a:schemeClr>
                        </a:solidFill>
                      </a:endParaRPr>
                    </a:p>
                  </a:txBody>
                  <a:tcPr>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noFill/>
                  </a:tcPr>
                </a:tc>
              </a:tr>
              <a:tr h="574283">
                <a:tc>
                  <a:txBody>
                    <a:bodyPr/>
                    <a:lstStyle/>
                    <a:p>
                      <a:endParaRPr lang="de-DE" dirty="0">
                        <a:solidFill>
                          <a:schemeClr val="tx1">
                            <a:lumMod val="65000"/>
                            <a:lumOff val="35000"/>
                          </a:schemeClr>
                        </a:solidFill>
                      </a:endParaRPr>
                    </a:p>
                  </a:txBody>
                  <a:tcP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r>
              <a:tr h="574283">
                <a:tc>
                  <a:txBody>
                    <a:bodyPr/>
                    <a:lstStyle/>
                    <a:p>
                      <a:endParaRPr lang="de-DE" dirty="0">
                        <a:solidFill>
                          <a:schemeClr val="tx1">
                            <a:lumMod val="65000"/>
                            <a:lumOff val="35000"/>
                          </a:schemeClr>
                        </a:solidFill>
                      </a:endParaRPr>
                    </a:p>
                  </a:txBody>
                  <a:tcP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r>
              <a:tr h="574283">
                <a:tc>
                  <a:txBody>
                    <a:bodyPr/>
                    <a:lstStyle/>
                    <a:p>
                      <a:endParaRPr lang="de-DE" dirty="0">
                        <a:solidFill>
                          <a:schemeClr val="tx1">
                            <a:lumMod val="65000"/>
                            <a:lumOff val="35000"/>
                          </a:schemeClr>
                        </a:solidFill>
                      </a:endParaRPr>
                    </a:p>
                  </a:txBody>
                  <a:tcP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r>
              <a:tr h="574283">
                <a:tc>
                  <a:txBody>
                    <a:bodyPr/>
                    <a:lstStyle/>
                    <a:p>
                      <a:endParaRPr lang="de-DE" dirty="0">
                        <a:solidFill>
                          <a:schemeClr val="tx1">
                            <a:lumMod val="65000"/>
                            <a:lumOff val="35000"/>
                          </a:schemeClr>
                        </a:solidFill>
                      </a:endParaRPr>
                    </a:p>
                  </a:txBody>
                  <a:tcP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r>
              <a:tr h="574283">
                <a:tc>
                  <a:txBody>
                    <a:bodyPr/>
                    <a:lstStyle/>
                    <a:p>
                      <a:endParaRPr lang="de-DE" dirty="0">
                        <a:solidFill>
                          <a:schemeClr val="tx1">
                            <a:lumMod val="65000"/>
                            <a:lumOff val="35000"/>
                          </a:schemeClr>
                        </a:solidFill>
                      </a:endParaRPr>
                    </a:p>
                  </a:txBody>
                  <a:tcP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r>
              <a:tr h="574283">
                <a:tc>
                  <a:txBody>
                    <a:bodyPr/>
                    <a:lstStyle/>
                    <a:p>
                      <a:endParaRPr lang="de-DE" dirty="0">
                        <a:solidFill>
                          <a:schemeClr val="tx1">
                            <a:lumMod val="65000"/>
                            <a:lumOff val="35000"/>
                          </a:schemeClr>
                        </a:solidFill>
                      </a:endParaRPr>
                    </a:p>
                  </a:txBody>
                  <a:tcP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r>
              <a:tr h="574283">
                <a:tc>
                  <a:txBody>
                    <a:bodyPr/>
                    <a:lstStyle/>
                    <a:p>
                      <a:endParaRPr lang="de-DE" dirty="0">
                        <a:solidFill>
                          <a:schemeClr val="tx1">
                            <a:lumMod val="65000"/>
                            <a:lumOff val="35000"/>
                          </a:schemeClr>
                        </a:solidFill>
                      </a:endParaRPr>
                    </a:p>
                  </a:txBody>
                  <a:tcPr>
                    <a:lnL w="12700" cmpd="sng">
                      <a:noFill/>
                    </a:lnL>
                    <a:lnR w="12700" cmpd="sng">
                      <a:noFill/>
                    </a:lnR>
                    <a:lnT w="12700" cap="flat" cmpd="sng" algn="ctr">
                      <a:solidFill>
                        <a:schemeClr val="bg1">
                          <a:lumMod val="50000"/>
                        </a:schemeClr>
                      </a:solidFill>
                      <a:prstDash val="solid"/>
                      <a:round/>
                      <a:headEnd type="none" w="med" len="med"/>
                      <a:tailEnd type="none" w="med" len="med"/>
                    </a:lnT>
                    <a:lnB w="12700" cmpd="sng">
                      <a:noFill/>
                    </a:lnB>
                    <a:noFill/>
                  </a:tcPr>
                </a:tc>
              </a:tr>
            </a:tbl>
          </a:graphicData>
        </a:graphic>
      </p:graphicFrame>
      <p:grpSp>
        <p:nvGrpSpPr>
          <p:cNvPr id="3" name="Gruppieren 2"/>
          <p:cNvGrpSpPr/>
          <p:nvPr/>
        </p:nvGrpSpPr>
        <p:grpSpPr>
          <a:xfrm>
            <a:off x="1285778" y="3645024"/>
            <a:ext cx="6858047" cy="500066"/>
            <a:chOff x="1285778" y="4153070"/>
            <a:chExt cx="6858047" cy="500066"/>
          </a:xfrm>
        </p:grpSpPr>
        <p:sp>
          <p:nvSpPr>
            <p:cNvPr id="11" name="Rectangle 15"/>
            <p:cNvSpPr/>
            <p:nvPr/>
          </p:nvSpPr>
          <p:spPr>
            <a:xfrm>
              <a:off x="1285778" y="4153070"/>
              <a:ext cx="6858047" cy="500066"/>
            </a:xfrm>
            <a:prstGeom prst="rect">
              <a:avLst/>
            </a:prstGeom>
            <a:solidFill>
              <a:srgbClr val="961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Box 9"/>
            <p:cNvSpPr txBox="1"/>
            <p:nvPr/>
          </p:nvSpPr>
          <p:spPr>
            <a:xfrm>
              <a:off x="1429867" y="4263479"/>
              <a:ext cx="6704483" cy="338554"/>
            </a:xfrm>
            <a:prstGeom prst="rect">
              <a:avLst/>
            </a:prstGeom>
            <a:noFill/>
          </p:spPr>
          <p:txBody>
            <a:bodyPr wrap="square" rtlCol="0">
              <a:spAutoFit/>
            </a:bodyPr>
            <a:lstStyle/>
            <a:p>
              <a:r>
                <a:rPr lang="de-DE" sz="1600" b="1" dirty="0">
                  <a:solidFill>
                    <a:schemeClr val="bg1"/>
                  </a:solidFill>
                </a:rPr>
                <a:t>Formuliert Fragen und leitet Problemstellungen ab, zu denen ihr </a:t>
              </a:r>
              <a:r>
                <a:rPr lang="de-DE" sz="1600" b="1" dirty="0" smtClean="0">
                  <a:solidFill>
                    <a:schemeClr val="bg1"/>
                  </a:solidFill>
                </a:rPr>
                <a:t>arbeitet!</a:t>
              </a:r>
              <a:endParaRPr lang="de-DE" sz="1600" b="1" dirty="0">
                <a:solidFill>
                  <a:schemeClr val="bg1"/>
                </a:solidFill>
              </a:endParaRPr>
            </a:p>
          </p:txBody>
        </p:sp>
      </p:grpSp>
      <p:sp>
        <p:nvSpPr>
          <p:cNvPr id="13" name="Rectangle 27"/>
          <p:cNvSpPr/>
          <p:nvPr/>
        </p:nvSpPr>
        <p:spPr>
          <a:xfrm>
            <a:off x="8786842" y="1700808"/>
            <a:ext cx="357190" cy="357190"/>
          </a:xfrm>
          <a:prstGeom prst="rect">
            <a:avLst/>
          </a:prstGeom>
          <a:noFill/>
          <a:ln>
            <a:solidFill>
              <a:srgbClr val="A7A7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1356692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up)">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6"/>
          <p:cNvGrpSpPr/>
          <p:nvPr/>
        </p:nvGrpSpPr>
        <p:grpSpPr>
          <a:xfrm>
            <a:off x="1285852" y="1000108"/>
            <a:ext cx="6953886" cy="5287570"/>
            <a:chOff x="1285852" y="1000108"/>
            <a:chExt cx="6953886" cy="5287570"/>
          </a:xfrm>
        </p:grpSpPr>
        <p:sp>
          <p:nvSpPr>
            <p:cNvPr id="26" name="Rectangle 25"/>
            <p:cNvSpPr/>
            <p:nvPr/>
          </p:nvSpPr>
          <p:spPr>
            <a:xfrm>
              <a:off x="1285852" y="1500174"/>
              <a:ext cx="6848498" cy="4787504"/>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4" name="Group 14"/>
            <p:cNvGrpSpPr/>
            <p:nvPr/>
          </p:nvGrpSpPr>
          <p:grpSpPr>
            <a:xfrm>
              <a:off x="1285852" y="1000108"/>
              <a:ext cx="6953886" cy="500066"/>
              <a:chOff x="3277709" y="714356"/>
              <a:chExt cx="5658524" cy="500066"/>
            </a:xfrm>
          </p:grpSpPr>
          <p:sp>
            <p:nvSpPr>
              <p:cNvPr id="16" name="Rectangle 15"/>
              <p:cNvSpPr/>
              <p:nvPr/>
            </p:nvSpPr>
            <p:spPr>
              <a:xfrm>
                <a:off x="3277709" y="714356"/>
                <a:ext cx="5580538" cy="500066"/>
              </a:xfrm>
              <a:prstGeom prst="rect">
                <a:avLst/>
              </a:prstGeom>
              <a:solidFill>
                <a:srgbClr val="961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Box 17"/>
              <p:cNvSpPr txBox="1"/>
              <p:nvPr/>
            </p:nvSpPr>
            <p:spPr>
              <a:xfrm>
                <a:off x="3396686" y="804430"/>
                <a:ext cx="5539547" cy="338554"/>
              </a:xfrm>
              <a:prstGeom prst="rect">
                <a:avLst/>
              </a:prstGeom>
              <a:noFill/>
            </p:spPr>
            <p:txBody>
              <a:bodyPr wrap="square" rtlCol="0">
                <a:spAutoFit/>
              </a:bodyPr>
              <a:lstStyle/>
              <a:p>
                <a:r>
                  <a:rPr lang="de-DE" sz="1600" b="1" dirty="0">
                    <a:solidFill>
                      <a:schemeClr val="bg1"/>
                    </a:solidFill>
                    <a:latin typeface="Arial" pitchFamily="34" charset="0"/>
                    <a:cs typeface="Arial" pitchFamily="34" charset="0"/>
                  </a:rPr>
                  <a:t>Montagsdemonstrationen </a:t>
                </a:r>
                <a:r>
                  <a:rPr lang="de-DE" sz="1600" b="1" dirty="0" smtClean="0">
                    <a:solidFill>
                      <a:schemeClr val="bg1"/>
                    </a:solidFill>
                    <a:latin typeface="Arial" pitchFamily="34" charset="0"/>
                    <a:cs typeface="Arial" pitchFamily="34" charset="0"/>
                  </a:rPr>
                  <a:t>1989 – Fakten und Hintergründe finden</a:t>
                </a:r>
                <a:endParaRPr lang="de-DE" sz="1600" b="1" dirty="0">
                  <a:solidFill>
                    <a:schemeClr val="bg1"/>
                  </a:solidFill>
                  <a:latin typeface="Arial" pitchFamily="34" charset="0"/>
                  <a:cs typeface="Arial" pitchFamily="34" charset="0"/>
                </a:endParaRPr>
              </a:p>
            </p:txBody>
          </p:sp>
        </p:grpSp>
      </p:grpSp>
      <p:sp>
        <p:nvSpPr>
          <p:cNvPr id="2" name="Titel 1"/>
          <p:cNvSpPr>
            <a:spLocks noGrp="1"/>
          </p:cNvSpPr>
          <p:nvPr>
            <p:ph type="title"/>
          </p:nvPr>
        </p:nvSpPr>
        <p:spPr>
          <a:xfrm>
            <a:off x="1204889" y="500042"/>
            <a:ext cx="5186370" cy="571504"/>
          </a:xfrm>
          <a:prstGeom prst="rect">
            <a:avLst/>
          </a:prstGeom>
          <a:noFill/>
        </p:spPr>
        <p:txBody>
          <a:bodyPr/>
          <a:lstStyle/>
          <a:p>
            <a:r>
              <a:rPr lang="de-DE" dirty="0" smtClean="0"/>
              <a:t>Montagsdemonstrationen 1989</a:t>
            </a:r>
            <a:endParaRPr lang="de-DE" dirty="0"/>
          </a:p>
        </p:txBody>
      </p:sp>
      <p:sp>
        <p:nvSpPr>
          <p:cNvPr id="28" name="Rectangle 27"/>
          <p:cNvSpPr/>
          <p:nvPr/>
        </p:nvSpPr>
        <p:spPr>
          <a:xfrm>
            <a:off x="8786842" y="2428868"/>
            <a:ext cx="357190" cy="357190"/>
          </a:xfrm>
          <a:prstGeom prst="rect">
            <a:avLst/>
          </a:prstGeom>
          <a:noFill/>
          <a:ln>
            <a:solidFill>
              <a:srgbClr val="A7A7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Box 9"/>
          <p:cNvSpPr txBox="1"/>
          <p:nvPr/>
        </p:nvSpPr>
        <p:spPr>
          <a:xfrm>
            <a:off x="1428728" y="1643050"/>
            <a:ext cx="6527648" cy="4339650"/>
          </a:xfrm>
          <a:prstGeom prst="rect">
            <a:avLst/>
          </a:prstGeom>
          <a:noFill/>
        </p:spPr>
        <p:txBody>
          <a:bodyPr wrap="square" rtlCol="0">
            <a:spAutoFit/>
          </a:bodyPr>
          <a:lstStyle/>
          <a:p>
            <a:r>
              <a:rPr lang="de-DE" sz="1200" b="1" dirty="0" smtClean="0">
                <a:latin typeface="Arial" pitchFamily="34" charset="0"/>
                <a:cs typeface="Arial" pitchFamily="34" charset="0"/>
              </a:rPr>
              <a:t>Bearbeitet eure formulierten Problemstellungen und vertieft sie mit diesen Fragen!</a:t>
            </a:r>
          </a:p>
          <a:p>
            <a:r>
              <a:rPr lang="de-DE" sz="1200" b="1" dirty="0" smtClean="0">
                <a:latin typeface="Arial" pitchFamily="34" charset="0"/>
                <a:cs typeface="Arial" pitchFamily="34" charset="0"/>
              </a:rPr>
              <a:t> </a:t>
            </a:r>
          </a:p>
          <a:p>
            <a:pPr lvl="0"/>
            <a:r>
              <a:rPr lang="de-DE" sz="1200" dirty="0" smtClean="0">
                <a:latin typeface="Arial" pitchFamily="34" charset="0"/>
                <a:cs typeface="Arial" pitchFamily="34" charset="0"/>
              </a:rPr>
              <a:t>Aus welchen Regionen und Städten in der ehemaligen DDR werden 1989 Montagsdemonstrationen gemeldet? Wählt eine Stadt aus, die ihr dann näher anschaut.</a:t>
            </a:r>
          </a:p>
          <a:p>
            <a:r>
              <a:rPr lang="de-DE" sz="1200" dirty="0" smtClean="0">
                <a:latin typeface="Arial" pitchFamily="34" charset="0"/>
                <a:cs typeface="Arial" pitchFamily="34" charset="0"/>
              </a:rPr>
              <a:t> </a:t>
            </a:r>
          </a:p>
          <a:p>
            <a:r>
              <a:rPr lang="de-DE" sz="1200" dirty="0" smtClean="0">
                <a:latin typeface="Arial" pitchFamily="34" charset="0"/>
                <a:cs typeface="Arial" pitchFamily="34" charset="0"/>
              </a:rPr>
              <a:t>Wir betrachten die Ereignisse 1989 </a:t>
            </a:r>
            <a:r>
              <a:rPr lang="de-DE" sz="1200" dirty="0">
                <a:latin typeface="Arial" pitchFamily="34" charset="0"/>
                <a:cs typeface="Arial" pitchFamily="34" charset="0"/>
              </a:rPr>
              <a:t>in ___________________ </a:t>
            </a:r>
            <a:r>
              <a:rPr lang="de-DE" sz="1200" dirty="0" smtClean="0">
                <a:latin typeface="Arial" pitchFamily="34" charset="0"/>
                <a:cs typeface="Arial" pitchFamily="34" charset="0"/>
              </a:rPr>
              <a:t>.</a:t>
            </a:r>
          </a:p>
          <a:p>
            <a:r>
              <a:rPr lang="de-DE" sz="1200" dirty="0" smtClean="0">
                <a:latin typeface="Arial" pitchFamily="34" charset="0"/>
                <a:cs typeface="Arial" pitchFamily="34" charset="0"/>
              </a:rPr>
              <a:t> </a:t>
            </a:r>
          </a:p>
          <a:p>
            <a:r>
              <a:rPr lang="de-DE" sz="1200" b="1" dirty="0" smtClean="0">
                <a:latin typeface="Arial" pitchFamily="34" charset="0"/>
                <a:cs typeface="Arial" pitchFamily="34" charset="0"/>
              </a:rPr>
              <a:t>Leitfrage: Was sagen uns die zur Verfügung stehenden Quellen?</a:t>
            </a:r>
            <a:endParaRPr lang="de-DE" sz="1200" dirty="0" smtClean="0">
              <a:latin typeface="Arial" pitchFamily="34" charset="0"/>
              <a:cs typeface="Arial" pitchFamily="34" charset="0"/>
            </a:endParaRPr>
          </a:p>
          <a:p>
            <a:pPr marL="171450" indent="-171450">
              <a:buFont typeface="Arial" pitchFamily="34" charset="0"/>
              <a:buChar char="•"/>
            </a:pPr>
            <a:r>
              <a:rPr lang="de-DE" sz="1200" dirty="0" smtClean="0">
                <a:latin typeface="Arial" pitchFamily="34" charset="0"/>
                <a:cs typeface="Arial" pitchFamily="34" charset="0"/>
              </a:rPr>
              <a:t>Wer handelte?</a:t>
            </a:r>
          </a:p>
          <a:p>
            <a:pPr marL="171450" lvl="0" indent="-171450">
              <a:buFont typeface="Arial" pitchFamily="34" charset="0"/>
              <a:buChar char="•"/>
            </a:pPr>
            <a:r>
              <a:rPr lang="de-DE" sz="1200" dirty="0" smtClean="0">
                <a:latin typeface="Arial" pitchFamily="34" charset="0"/>
                <a:cs typeface="Arial" pitchFamily="34" charset="0"/>
              </a:rPr>
              <a:t>Gibt es Zeitzeugen?</a:t>
            </a:r>
          </a:p>
          <a:p>
            <a:pPr marL="171450" lvl="0" indent="-171450">
              <a:buFont typeface="Arial" pitchFamily="34" charset="0"/>
              <a:buChar char="•"/>
            </a:pPr>
            <a:r>
              <a:rPr lang="de-DE" sz="1200" dirty="0" smtClean="0">
                <a:latin typeface="Arial" pitchFamily="34" charset="0"/>
                <a:cs typeface="Arial" pitchFamily="34" charset="0"/>
              </a:rPr>
              <a:t>Was waren die Ziele der Montagsdemonstrationen (Tipp: „Transparente“ beachten)? </a:t>
            </a:r>
          </a:p>
          <a:p>
            <a:pPr marL="171450" indent="-171450">
              <a:buFont typeface="Arial" pitchFamily="34" charset="0"/>
              <a:buChar char="•"/>
            </a:pPr>
            <a:r>
              <a:rPr lang="de-DE" sz="1200" dirty="0" smtClean="0">
                <a:latin typeface="Arial" pitchFamily="34" charset="0"/>
                <a:cs typeface="Arial" pitchFamily="34" charset="0"/>
              </a:rPr>
              <a:t>Welche konkreten „Auslöser“ für die Demonstrationen werden benannt? </a:t>
            </a:r>
          </a:p>
          <a:p>
            <a:r>
              <a:rPr lang="de-DE" sz="1200" dirty="0" smtClean="0">
                <a:latin typeface="Arial" pitchFamily="34" charset="0"/>
                <a:cs typeface="Arial" pitchFamily="34" charset="0"/>
              </a:rPr>
              <a:t> </a:t>
            </a:r>
          </a:p>
          <a:p>
            <a:r>
              <a:rPr lang="de-DE" sz="1200" b="1" dirty="0" smtClean="0">
                <a:latin typeface="Arial" pitchFamily="34" charset="0"/>
                <a:cs typeface="Arial" pitchFamily="34" charset="0"/>
              </a:rPr>
              <a:t>Hintergründe: Welche „Entwicklungen“ gingen voraus? </a:t>
            </a:r>
            <a:endParaRPr lang="de-DE" sz="1200" dirty="0" smtClean="0">
              <a:latin typeface="Arial" pitchFamily="34" charset="0"/>
              <a:cs typeface="Arial" pitchFamily="34" charset="0"/>
            </a:endParaRPr>
          </a:p>
          <a:p>
            <a:pPr marL="171450" lvl="0" indent="-171450">
              <a:buFont typeface="Arial" pitchFamily="34" charset="0"/>
              <a:buChar char="•"/>
            </a:pPr>
            <a:r>
              <a:rPr lang="de-DE" sz="1200" dirty="0" smtClean="0">
                <a:latin typeface="Arial" pitchFamily="34" charset="0"/>
                <a:cs typeface="Arial" pitchFamily="34" charset="0"/>
              </a:rPr>
              <a:t>Ein Blick auf die Verfassung der DDR: </a:t>
            </a:r>
            <a:br>
              <a:rPr lang="de-DE" sz="1200" dirty="0" smtClean="0">
                <a:latin typeface="Arial" pitchFamily="34" charset="0"/>
                <a:cs typeface="Arial" pitchFamily="34" charset="0"/>
              </a:rPr>
            </a:br>
            <a:r>
              <a:rPr lang="de-DE" sz="1200" dirty="0" smtClean="0">
                <a:latin typeface="Arial" pitchFamily="34" charset="0"/>
                <a:cs typeface="Arial" pitchFamily="34" charset="0"/>
              </a:rPr>
              <a:t>Auf welche Rechte konnten sich die Demonstranten berufen? Menschenrechte?</a:t>
            </a:r>
          </a:p>
          <a:p>
            <a:pPr marL="171450" lvl="0" indent="-171450">
              <a:buFont typeface="Arial" pitchFamily="34" charset="0"/>
              <a:buChar char="•"/>
            </a:pPr>
            <a:r>
              <a:rPr lang="de-DE" sz="1200" dirty="0" smtClean="0">
                <a:latin typeface="Arial" pitchFamily="34" charset="0"/>
                <a:cs typeface="Arial" pitchFamily="34" charset="0"/>
              </a:rPr>
              <a:t>Welche Rolle spielten die Kirchen („</a:t>
            </a:r>
            <a:r>
              <a:rPr lang="de-DE" sz="1200" dirty="0" smtClean="0">
                <a:latin typeface="Arial" pitchFamily="34" charset="0"/>
                <a:cs typeface="Arial" pitchFamily="34" charset="0"/>
                <a:hlinkClick r:id="rId3" action="ppaction://hlinksldjump"/>
              </a:rPr>
              <a:t>Friedensgebete</a:t>
            </a:r>
            <a:r>
              <a:rPr lang="de-DE" sz="1200" dirty="0" smtClean="0">
                <a:latin typeface="Arial" pitchFamily="34" charset="0"/>
                <a:cs typeface="Arial" pitchFamily="34" charset="0"/>
              </a:rPr>
              <a:t>“)?</a:t>
            </a:r>
          </a:p>
          <a:p>
            <a:r>
              <a:rPr lang="de-DE" sz="1200" dirty="0" smtClean="0">
                <a:latin typeface="Arial" pitchFamily="34" charset="0"/>
                <a:cs typeface="Arial" pitchFamily="34" charset="0"/>
              </a:rPr>
              <a:t> </a:t>
            </a:r>
          </a:p>
          <a:p>
            <a:r>
              <a:rPr lang="de-DE" sz="1200" b="1" dirty="0" smtClean="0">
                <a:latin typeface="Arial" pitchFamily="34" charset="0"/>
                <a:cs typeface="Arial" pitchFamily="34" charset="0"/>
              </a:rPr>
              <a:t>Folgen: </a:t>
            </a:r>
            <a:r>
              <a:rPr lang="de-DE" sz="1200" b="1" dirty="0">
                <a:latin typeface="Arial" pitchFamily="34" charset="0"/>
                <a:cs typeface="Arial" pitchFamily="34" charset="0"/>
              </a:rPr>
              <a:t>Welche </a:t>
            </a:r>
            <a:r>
              <a:rPr lang="de-DE" sz="1200" b="1" dirty="0" smtClean="0">
                <a:latin typeface="Arial" pitchFamily="34" charset="0"/>
                <a:cs typeface="Arial" pitchFamily="34" charset="0"/>
              </a:rPr>
              <a:t>„Konsequenzen“ gab es? </a:t>
            </a:r>
          </a:p>
          <a:p>
            <a:pPr marL="171450" indent="-171450">
              <a:buFont typeface="Arial" pitchFamily="34" charset="0"/>
              <a:buChar char="•"/>
            </a:pPr>
            <a:r>
              <a:rPr lang="de-DE" sz="1200" dirty="0" smtClean="0">
                <a:latin typeface="Arial" pitchFamily="34" charset="0"/>
                <a:cs typeface="Arial" pitchFamily="34" charset="0"/>
              </a:rPr>
              <a:t>Welche Bedeutung hatten die Montagsdemonstrationen für die Menschen in Berlin und in den beiden Teilen Deutschlands? </a:t>
            </a:r>
          </a:p>
          <a:p>
            <a:pPr marL="171450" indent="-171450">
              <a:buFont typeface="Arial" pitchFamily="34" charset="0"/>
              <a:buChar char="•"/>
            </a:pPr>
            <a:r>
              <a:rPr lang="de-DE" sz="1200" dirty="0" smtClean="0">
                <a:latin typeface="Arial" pitchFamily="34" charset="0"/>
                <a:cs typeface="Arial" pitchFamily="34" charset="0"/>
              </a:rPr>
              <a:t>Welche Folgen hatten sie für die Politik in Europa?</a:t>
            </a:r>
          </a:p>
          <a:p>
            <a:pPr marL="171450" indent="-171450">
              <a:buFont typeface="Arial" pitchFamily="34" charset="0"/>
              <a:buChar char="•"/>
            </a:pPr>
            <a:r>
              <a:rPr lang="de-DE" sz="1200" dirty="0" smtClean="0">
                <a:latin typeface="Arial" pitchFamily="34" charset="0"/>
                <a:cs typeface="Arial" pitchFamily="34" charset="0"/>
              </a:rPr>
              <a:t>Was bedeuten die Montagsdemonstrationen für euch heute? </a:t>
            </a:r>
            <a:endParaRPr lang="de-DE" sz="1200" dirty="0" smtClean="0"/>
          </a:p>
        </p:txBody>
      </p:sp>
    </p:spTree>
    <p:extLst>
      <p:ext uri="{BB962C8B-B14F-4D97-AF65-F5344CB8AC3E}">
        <p14:creationId xmlns:p14="http://schemas.microsoft.com/office/powerpoint/2010/main" val="181356692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6"/>
          <p:cNvGrpSpPr/>
          <p:nvPr/>
        </p:nvGrpSpPr>
        <p:grpSpPr>
          <a:xfrm>
            <a:off x="1285852" y="1000108"/>
            <a:ext cx="6953886" cy="5287570"/>
            <a:chOff x="1285852" y="1000108"/>
            <a:chExt cx="6953886" cy="5287570"/>
          </a:xfrm>
        </p:grpSpPr>
        <p:sp>
          <p:nvSpPr>
            <p:cNvPr id="26" name="Rectangle 25"/>
            <p:cNvSpPr/>
            <p:nvPr/>
          </p:nvSpPr>
          <p:spPr>
            <a:xfrm>
              <a:off x="1285852" y="1500174"/>
              <a:ext cx="6848498" cy="4787504"/>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4" name="Group 14"/>
            <p:cNvGrpSpPr/>
            <p:nvPr/>
          </p:nvGrpSpPr>
          <p:grpSpPr>
            <a:xfrm>
              <a:off x="1285852" y="1000108"/>
              <a:ext cx="6953886" cy="500066"/>
              <a:chOff x="3277709" y="714356"/>
              <a:chExt cx="5658524" cy="500066"/>
            </a:xfrm>
          </p:grpSpPr>
          <p:sp>
            <p:nvSpPr>
              <p:cNvPr id="16" name="Rectangle 15"/>
              <p:cNvSpPr/>
              <p:nvPr/>
            </p:nvSpPr>
            <p:spPr>
              <a:xfrm>
                <a:off x="3277709" y="714356"/>
                <a:ext cx="5580538" cy="500066"/>
              </a:xfrm>
              <a:prstGeom prst="rect">
                <a:avLst/>
              </a:prstGeom>
              <a:solidFill>
                <a:srgbClr val="961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Box 17"/>
              <p:cNvSpPr txBox="1"/>
              <p:nvPr/>
            </p:nvSpPr>
            <p:spPr>
              <a:xfrm>
                <a:off x="3396686" y="804430"/>
                <a:ext cx="5539547" cy="338554"/>
              </a:xfrm>
              <a:prstGeom prst="rect">
                <a:avLst/>
              </a:prstGeom>
              <a:noFill/>
            </p:spPr>
            <p:txBody>
              <a:bodyPr wrap="square" rtlCol="0">
                <a:spAutoFit/>
              </a:bodyPr>
              <a:lstStyle/>
              <a:p>
                <a:r>
                  <a:rPr lang="de-DE" sz="1600" b="1" dirty="0">
                    <a:solidFill>
                      <a:schemeClr val="bg1"/>
                    </a:solidFill>
                    <a:latin typeface="Arial" pitchFamily="34" charset="0"/>
                    <a:cs typeface="Arial" pitchFamily="34" charset="0"/>
                  </a:rPr>
                  <a:t>Montagsdemonstrationen 1989 – </a:t>
                </a:r>
                <a:r>
                  <a:rPr lang="de-DE" sz="1600" b="1" dirty="0" smtClean="0">
                    <a:solidFill>
                      <a:schemeClr val="bg1"/>
                    </a:solidFill>
                    <a:latin typeface="Arial" pitchFamily="34" charset="0"/>
                    <a:cs typeface="Arial" pitchFamily="34" charset="0"/>
                  </a:rPr>
                  <a:t>eure Präsentation</a:t>
                </a:r>
                <a:endParaRPr lang="de-DE" sz="1600" b="1" dirty="0">
                  <a:solidFill>
                    <a:schemeClr val="bg1"/>
                  </a:solidFill>
                  <a:latin typeface="Arial" pitchFamily="34" charset="0"/>
                  <a:cs typeface="Arial" pitchFamily="34" charset="0"/>
                </a:endParaRPr>
              </a:p>
            </p:txBody>
          </p:sp>
        </p:grpSp>
      </p:grpSp>
      <p:sp>
        <p:nvSpPr>
          <p:cNvPr id="2" name="Titel 1"/>
          <p:cNvSpPr>
            <a:spLocks noGrp="1"/>
          </p:cNvSpPr>
          <p:nvPr>
            <p:ph type="title"/>
          </p:nvPr>
        </p:nvSpPr>
        <p:spPr>
          <a:xfrm>
            <a:off x="1204889" y="500042"/>
            <a:ext cx="5186370" cy="571504"/>
          </a:xfrm>
          <a:prstGeom prst="rect">
            <a:avLst/>
          </a:prstGeom>
          <a:noFill/>
        </p:spPr>
        <p:txBody>
          <a:bodyPr/>
          <a:lstStyle/>
          <a:p>
            <a:r>
              <a:rPr lang="de-DE" dirty="0" smtClean="0"/>
              <a:t>Montagsdemonstrationen 1989</a:t>
            </a:r>
            <a:endParaRPr lang="de-DE" dirty="0"/>
          </a:p>
        </p:txBody>
      </p:sp>
      <p:sp>
        <p:nvSpPr>
          <p:cNvPr id="28" name="Rectangle 27"/>
          <p:cNvSpPr/>
          <p:nvPr/>
        </p:nvSpPr>
        <p:spPr>
          <a:xfrm>
            <a:off x="8786842" y="3140968"/>
            <a:ext cx="357190" cy="357190"/>
          </a:xfrm>
          <a:prstGeom prst="rect">
            <a:avLst/>
          </a:prstGeom>
          <a:noFill/>
          <a:ln>
            <a:solidFill>
              <a:srgbClr val="A7A7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Box 9"/>
          <p:cNvSpPr txBox="1"/>
          <p:nvPr/>
        </p:nvSpPr>
        <p:spPr>
          <a:xfrm>
            <a:off x="1428728" y="1643050"/>
            <a:ext cx="6246835" cy="4524315"/>
          </a:xfrm>
          <a:prstGeom prst="rect">
            <a:avLst/>
          </a:prstGeom>
          <a:noFill/>
        </p:spPr>
        <p:txBody>
          <a:bodyPr wrap="square" rtlCol="0">
            <a:spAutoFit/>
          </a:bodyPr>
          <a:lstStyle/>
          <a:p>
            <a:r>
              <a:rPr lang="de-DE" sz="1200" dirty="0" smtClean="0">
                <a:latin typeface="Arial" pitchFamily="34" charset="0"/>
                <a:cs typeface="Arial" pitchFamily="34" charset="0"/>
              </a:rPr>
              <a:t>Die Form der Präsentation ist freigestellt – einzige Bedingung: </a:t>
            </a:r>
          </a:p>
          <a:p>
            <a:r>
              <a:rPr lang="de-DE" sz="1200" dirty="0" smtClean="0">
                <a:latin typeface="Arial" pitchFamily="34" charset="0"/>
                <a:cs typeface="Arial" pitchFamily="34" charset="0"/>
              </a:rPr>
              <a:t>Sie kann am Whiteboard allen zugänglich gemacht werden.</a:t>
            </a:r>
          </a:p>
          <a:p>
            <a:r>
              <a:rPr lang="de-DE" sz="1200" dirty="0" smtClean="0">
                <a:latin typeface="Arial" pitchFamily="34" charset="0"/>
                <a:cs typeface="Arial" pitchFamily="34" charset="0"/>
              </a:rPr>
              <a:t> </a:t>
            </a:r>
          </a:p>
          <a:p>
            <a:r>
              <a:rPr lang="de-DE" sz="1200" dirty="0" smtClean="0">
                <a:latin typeface="Arial" pitchFamily="34" charset="0"/>
                <a:cs typeface="Arial" pitchFamily="34" charset="0"/>
              </a:rPr>
              <a:t>Sie sollte enthalten:</a:t>
            </a:r>
          </a:p>
          <a:p>
            <a:r>
              <a:rPr lang="de-DE" sz="1200" dirty="0" smtClean="0">
                <a:latin typeface="Arial" pitchFamily="34" charset="0"/>
                <a:cs typeface="Arial" pitchFamily="34" charset="0"/>
              </a:rPr>
              <a:t> </a:t>
            </a:r>
          </a:p>
          <a:p>
            <a:pPr marL="180000" indent="-180000">
              <a:buFont typeface="Wingdings" pitchFamily="2" charset="2"/>
              <a:buChar char="§"/>
            </a:pPr>
            <a:r>
              <a:rPr lang="de-DE" sz="1200" dirty="0">
                <a:latin typeface="Arial" pitchFamily="34" charset="0"/>
                <a:cs typeface="Arial" pitchFamily="34" charset="0"/>
              </a:rPr>
              <a:t>d</a:t>
            </a:r>
            <a:r>
              <a:rPr lang="de-DE" sz="1200" dirty="0" smtClean="0">
                <a:latin typeface="Arial" pitchFamily="34" charset="0"/>
                <a:cs typeface="Arial" pitchFamily="34" charset="0"/>
              </a:rPr>
              <a:t>en Namen der </a:t>
            </a:r>
            <a:r>
              <a:rPr lang="de-DE" sz="1200" b="1" dirty="0" smtClean="0">
                <a:latin typeface="Arial" pitchFamily="34" charset="0"/>
                <a:cs typeface="Arial" pitchFamily="34" charset="0"/>
              </a:rPr>
              <a:t>Stadt</a:t>
            </a:r>
            <a:r>
              <a:rPr lang="de-DE" sz="1200" dirty="0" smtClean="0">
                <a:latin typeface="Arial" pitchFamily="34" charset="0"/>
                <a:cs typeface="Arial" pitchFamily="34" charset="0"/>
              </a:rPr>
              <a:t>, zu der ihr recherchiert habt</a:t>
            </a:r>
            <a:br>
              <a:rPr lang="de-DE" sz="1200" dirty="0" smtClean="0">
                <a:latin typeface="Arial" pitchFamily="34" charset="0"/>
                <a:cs typeface="Arial" pitchFamily="34" charset="0"/>
              </a:rPr>
            </a:br>
            <a:endParaRPr lang="de-DE" sz="1200" dirty="0" smtClean="0">
              <a:latin typeface="Arial" pitchFamily="34" charset="0"/>
              <a:cs typeface="Arial" pitchFamily="34" charset="0"/>
            </a:endParaRPr>
          </a:p>
          <a:p>
            <a:pPr marL="180000" indent="-180000">
              <a:buFont typeface="Wingdings" pitchFamily="2" charset="2"/>
              <a:buChar char="§"/>
            </a:pPr>
            <a:r>
              <a:rPr lang="de-DE" sz="1200" dirty="0" smtClean="0">
                <a:latin typeface="Arial" pitchFamily="34" charset="0"/>
                <a:cs typeface="Arial" pitchFamily="34" charset="0"/>
              </a:rPr>
              <a:t>ein </a:t>
            </a:r>
            <a:r>
              <a:rPr lang="de-DE" sz="1200" b="1" dirty="0" smtClean="0">
                <a:latin typeface="Arial" pitchFamily="34" charset="0"/>
                <a:cs typeface="Arial" pitchFamily="34" charset="0"/>
              </a:rPr>
              <a:t>Bild</a:t>
            </a:r>
            <a:r>
              <a:rPr lang="de-DE" sz="1200" dirty="0" smtClean="0">
                <a:latin typeface="Arial" pitchFamily="34" charset="0"/>
                <a:cs typeface="Arial" pitchFamily="34" charset="0"/>
              </a:rPr>
              <a:t/>
            </a:r>
            <a:br>
              <a:rPr lang="de-DE" sz="1200" dirty="0" smtClean="0">
                <a:latin typeface="Arial" pitchFamily="34" charset="0"/>
                <a:cs typeface="Arial" pitchFamily="34" charset="0"/>
              </a:rPr>
            </a:br>
            <a:endParaRPr lang="de-DE" sz="1200" dirty="0" smtClean="0">
              <a:latin typeface="Arial" pitchFamily="34" charset="0"/>
              <a:cs typeface="Arial" pitchFamily="34" charset="0"/>
            </a:endParaRPr>
          </a:p>
          <a:p>
            <a:pPr marL="180000" lvl="0" indent="-180000">
              <a:buFont typeface="Wingdings" pitchFamily="2" charset="2"/>
              <a:buChar char="§"/>
            </a:pPr>
            <a:r>
              <a:rPr lang="de-DE" sz="1200" b="1" dirty="0" smtClean="0">
                <a:latin typeface="Arial" pitchFamily="34" charset="0"/>
                <a:cs typeface="Arial" pitchFamily="34" charset="0"/>
              </a:rPr>
              <a:t>Antworten auf die Leitfrage</a:t>
            </a:r>
            <a:r>
              <a:rPr lang="de-DE" sz="1200" dirty="0">
                <a:latin typeface="Arial" pitchFamily="34" charset="0"/>
                <a:cs typeface="Arial" pitchFamily="34" charset="0"/>
              </a:rPr>
              <a:t>: </a:t>
            </a:r>
            <a:r>
              <a:rPr lang="de-DE" sz="1200" dirty="0" smtClean="0">
                <a:latin typeface="Arial" pitchFamily="34" charset="0"/>
                <a:cs typeface="Arial" pitchFamily="34" charset="0"/>
              </a:rPr>
              <a:t/>
            </a:r>
            <a:br>
              <a:rPr lang="de-DE" sz="1200" dirty="0" smtClean="0">
                <a:latin typeface="Arial" pitchFamily="34" charset="0"/>
                <a:cs typeface="Arial" pitchFamily="34" charset="0"/>
              </a:rPr>
            </a:br>
            <a:r>
              <a:rPr lang="de-DE" sz="1200" dirty="0" smtClean="0">
                <a:latin typeface="Arial" pitchFamily="34" charset="0"/>
                <a:cs typeface="Arial" pitchFamily="34" charset="0"/>
              </a:rPr>
              <a:t>Worum ging es</a:t>
            </a:r>
            <a:r>
              <a:rPr lang="de-DE" sz="1200" dirty="0">
                <a:latin typeface="Arial" pitchFamily="34" charset="0"/>
                <a:cs typeface="Arial" pitchFamily="34" charset="0"/>
              </a:rPr>
              <a:t>?</a:t>
            </a:r>
            <a:r>
              <a:rPr lang="de-DE" sz="1200" dirty="0" smtClean="0">
                <a:latin typeface="Arial" pitchFamily="34" charset="0"/>
                <a:cs typeface="Arial" pitchFamily="34" charset="0"/>
              </a:rPr>
              <a:t> Also auch: Welche </a:t>
            </a:r>
            <a:r>
              <a:rPr lang="de-DE" sz="1200" dirty="0">
                <a:latin typeface="Arial" pitchFamily="34" charset="0"/>
                <a:cs typeface="Arial" pitchFamily="34" charset="0"/>
              </a:rPr>
              <a:t>Forderungen wurden erhoben?</a:t>
            </a:r>
          </a:p>
          <a:p>
            <a:pPr marL="180000" lvl="0" indent="-180000">
              <a:buFont typeface="Wingdings" pitchFamily="2" charset="2"/>
              <a:buChar char="§"/>
            </a:pPr>
            <a:endParaRPr lang="de-DE" sz="1200" dirty="0">
              <a:latin typeface="Arial" pitchFamily="34" charset="0"/>
              <a:cs typeface="Arial" pitchFamily="34" charset="0"/>
            </a:endParaRPr>
          </a:p>
          <a:p>
            <a:pPr marL="180000" indent="-180000">
              <a:buFont typeface="Wingdings" pitchFamily="2" charset="2"/>
              <a:buChar char="§"/>
            </a:pPr>
            <a:r>
              <a:rPr lang="de-DE" sz="1200" b="1" dirty="0" smtClean="0">
                <a:latin typeface="Arial" pitchFamily="34" charset="0"/>
                <a:cs typeface="Arial" pitchFamily="34" charset="0"/>
              </a:rPr>
              <a:t>Mehr zu den Hintergründen</a:t>
            </a:r>
            <a:r>
              <a:rPr lang="de-DE" sz="1200" dirty="0" smtClean="0">
                <a:latin typeface="Arial" pitchFamily="34" charset="0"/>
                <a:cs typeface="Arial" pitchFamily="34" charset="0"/>
              </a:rPr>
              <a:t>: </a:t>
            </a:r>
            <a:br>
              <a:rPr lang="de-DE" sz="1200" dirty="0" smtClean="0">
                <a:latin typeface="Arial" pitchFamily="34" charset="0"/>
                <a:cs typeface="Arial" pitchFamily="34" charset="0"/>
              </a:rPr>
            </a:br>
            <a:r>
              <a:rPr lang="de-DE" sz="1200" dirty="0" smtClean="0">
                <a:latin typeface="Arial" pitchFamily="34" charset="0"/>
                <a:cs typeface="Arial" pitchFamily="34" charset="0"/>
              </a:rPr>
              <a:t>Bericht über Montagsdemonstrationen in einer ausgewählten Stadt</a:t>
            </a:r>
          </a:p>
          <a:p>
            <a:pPr marL="180000" indent="-180000">
              <a:buFont typeface="Wingdings" pitchFamily="2" charset="2"/>
              <a:buChar char="§"/>
            </a:pPr>
            <a:endParaRPr lang="de-DE" sz="1200" dirty="0" smtClean="0">
              <a:latin typeface="Arial" pitchFamily="34" charset="0"/>
              <a:cs typeface="Arial" pitchFamily="34" charset="0"/>
            </a:endParaRPr>
          </a:p>
          <a:p>
            <a:pPr marL="180000" lvl="0" indent="-180000">
              <a:buFont typeface="Wingdings" pitchFamily="2" charset="2"/>
              <a:buChar char="§"/>
            </a:pPr>
            <a:r>
              <a:rPr lang="de-DE" sz="1200" b="1" dirty="0" smtClean="0">
                <a:latin typeface="Arial" pitchFamily="34" charset="0"/>
                <a:cs typeface="Arial" pitchFamily="34" charset="0"/>
              </a:rPr>
              <a:t>Infos zu den Folgen </a:t>
            </a:r>
            <a:r>
              <a:rPr lang="de-DE" sz="1200" b="1" dirty="0">
                <a:latin typeface="Arial" pitchFamily="34" charset="0"/>
                <a:cs typeface="Arial" pitchFamily="34" charset="0"/>
              </a:rPr>
              <a:t>der Montagsdemonstrationen</a:t>
            </a:r>
            <a:r>
              <a:rPr lang="de-DE" sz="1200" dirty="0" smtClean="0">
                <a:latin typeface="Arial" pitchFamily="34" charset="0"/>
                <a:cs typeface="Arial" pitchFamily="34" charset="0"/>
              </a:rPr>
              <a:t>: </a:t>
            </a:r>
            <a:br>
              <a:rPr lang="de-DE" sz="1200" dirty="0" smtClean="0">
                <a:latin typeface="Arial" pitchFamily="34" charset="0"/>
                <a:cs typeface="Arial" pitchFamily="34" charset="0"/>
              </a:rPr>
            </a:br>
            <a:r>
              <a:rPr lang="de-DE" sz="1200" dirty="0" smtClean="0">
                <a:latin typeface="Arial" pitchFamily="34" charset="0"/>
                <a:cs typeface="Arial" pitchFamily="34" charset="0"/>
              </a:rPr>
              <a:t>Reaktionen von Behörden und Polizei auf die Montagsdemonstrationen</a:t>
            </a:r>
          </a:p>
          <a:p>
            <a:r>
              <a:rPr lang="de-DE" sz="1200" dirty="0" smtClean="0">
                <a:latin typeface="Arial" pitchFamily="34" charset="0"/>
                <a:cs typeface="Arial" pitchFamily="34" charset="0"/>
              </a:rPr>
              <a:t> </a:t>
            </a:r>
          </a:p>
          <a:p>
            <a:endParaRPr lang="de-DE" sz="1200" dirty="0" smtClean="0">
              <a:latin typeface="Arial" pitchFamily="34" charset="0"/>
              <a:cs typeface="Arial" pitchFamily="34" charset="0"/>
            </a:endParaRPr>
          </a:p>
          <a:p>
            <a:endParaRPr lang="de-DE" sz="1200" dirty="0" smtClean="0">
              <a:latin typeface="Arial" pitchFamily="34" charset="0"/>
              <a:cs typeface="Arial" pitchFamily="34" charset="0"/>
            </a:endParaRPr>
          </a:p>
          <a:p>
            <a:r>
              <a:rPr lang="de-DE" sz="1200" dirty="0" smtClean="0">
                <a:latin typeface="Arial" pitchFamily="34" charset="0"/>
                <a:cs typeface="Arial" pitchFamily="34" charset="0"/>
              </a:rPr>
              <a:t>Quellen, die ihr nutzen könnt: </a:t>
            </a:r>
          </a:p>
          <a:p>
            <a:r>
              <a:rPr lang="de-DE" sz="1200" u="sng" dirty="0" smtClean="0">
                <a:latin typeface="Arial" pitchFamily="34" charset="0"/>
                <a:cs typeface="Arial" pitchFamily="34" charset="0"/>
                <a:hlinkClick r:id="rId3"/>
              </a:rPr>
              <a:t>http://www.jugendopposition.de/index.php?id=4591</a:t>
            </a:r>
            <a:endParaRPr lang="de-DE" sz="1200" dirty="0" smtClean="0">
              <a:latin typeface="Arial" pitchFamily="34" charset="0"/>
              <a:cs typeface="Arial" pitchFamily="34" charset="0"/>
            </a:endParaRPr>
          </a:p>
          <a:p>
            <a:r>
              <a:rPr lang="de-DE" sz="1200" u="sng" dirty="0" smtClean="0">
                <a:latin typeface="Arial" pitchFamily="34" charset="0"/>
                <a:cs typeface="Arial" pitchFamily="34" charset="0"/>
                <a:hlinkClick r:id="rId4"/>
              </a:rPr>
              <a:t>http://www.jugendopposition.de</a:t>
            </a:r>
            <a:endParaRPr lang="de-DE" sz="1200" dirty="0" smtClean="0">
              <a:latin typeface="Arial" pitchFamily="34" charset="0"/>
              <a:cs typeface="Arial" pitchFamily="34" charset="0"/>
            </a:endParaRPr>
          </a:p>
          <a:p>
            <a:r>
              <a:rPr lang="de-DE" sz="1200" u="sng" dirty="0" smtClean="0">
                <a:latin typeface="Arial" pitchFamily="34" charset="0"/>
                <a:cs typeface="Arial" pitchFamily="34" charset="0"/>
                <a:hlinkClick r:id="rId5"/>
              </a:rPr>
              <a:t>http://de.wikipedia.org/wiki/Montagsdemonstrationen_1989/1990_in_der_DDR</a:t>
            </a:r>
            <a:r>
              <a:rPr lang="de-DE" sz="1200" dirty="0" smtClean="0">
                <a:latin typeface="Arial" pitchFamily="34" charset="0"/>
                <a:cs typeface="Arial" pitchFamily="34" charset="0"/>
              </a:rPr>
              <a:t> </a:t>
            </a:r>
            <a:endParaRPr lang="de-DE" sz="1200" dirty="0">
              <a:latin typeface="Arial" pitchFamily="34" charset="0"/>
              <a:cs typeface="Arial" pitchFamily="34" charset="0"/>
            </a:endParaRPr>
          </a:p>
        </p:txBody>
      </p:sp>
    </p:spTree>
    <p:extLst>
      <p:ext uri="{BB962C8B-B14F-4D97-AF65-F5344CB8AC3E}">
        <p14:creationId xmlns:p14="http://schemas.microsoft.com/office/powerpoint/2010/main" val="181356692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6"/>
          <p:cNvGrpSpPr/>
          <p:nvPr/>
        </p:nvGrpSpPr>
        <p:grpSpPr>
          <a:xfrm>
            <a:off x="1285852" y="1000108"/>
            <a:ext cx="6953886" cy="5287570"/>
            <a:chOff x="1285852" y="1000108"/>
            <a:chExt cx="6953886" cy="5287570"/>
          </a:xfrm>
        </p:grpSpPr>
        <p:sp>
          <p:nvSpPr>
            <p:cNvPr id="26" name="Rectangle 25"/>
            <p:cNvSpPr/>
            <p:nvPr/>
          </p:nvSpPr>
          <p:spPr>
            <a:xfrm>
              <a:off x="1285852" y="1500174"/>
              <a:ext cx="6848498" cy="4787504"/>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4" name="Group 14"/>
            <p:cNvGrpSpPr/>
            <p:nvPr/>
          </p:nvGrpSpPr>
          <p:grpSpPr>
            <a:xfrm>
              <a:off x="1285852" y="1000108"/>
              <a:ext cx="6953886" cy="500066"/>
              <a:chOff x="3277709" y="714356"/>
              <a:chExt cx="5658524" cy="500066"/>
            </a:xfrm>
          </p:grpSpPr>
          <p:sp>
            <p:nvSpPr>
              <p:cNvPr id="16" name="Rectangle 15"/>
              <p:cNvSpPr/>
              <p:nvPr/>
            </p:nvSpPr>
            <p:spPr>
              <a:xfrm>
                <a:off x="3277709" y="714356"/>
                <a:ext cx="5580538" cy="500066"/>
              </a:xfrm>
              <a:prstGeom prst="rect">
                <a:avLst/>
              </a:prstGeom>
              <a:solidFill>
                <a:srgbClr val="961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Box 17"/>
              <p:cNvSpPr txBox="1"/>
              <p:nvPr/>
            </p:nvSpPr>
            <p:spPr>
              <a:xfrm>
                <a:off x="3396686" y="804430"/>
                <a:ext cx="5539547" cy="338554"/>
              </a:xfrm>
              <a:prstGeom prst="rect">
                <a:avLst/>
              </a:prstGeom>
              <a:noFill/>
            </p:spPr>
            <p:txBody>
              <a:bodyPr wrap="square" rtlCol="0">
                <a:spAutoFit/>
              </a:bodyPr>
              <a:lstStyle/>
              <a:p>
                <a:r>
                  <a:rPr lang="de-DE" sz="1600" b="1" dirty="0" err="1" smtClean="0">
                    <a:solidFill>
                      <a:schemeClr val="bg1"/>
                    </a:solidFill>
                    <a:latin typeface="Arial" pitchFamily="34" charset="0"/>
                    <a:cs typeface="Arial" pitchFamily="34" charset="0"/>
                  </a:rPr>
                  <a:t>Infotext</a:t>
                </a:r>
                <a:r>
                  <a:rPr lang="de-DE" sz="1600" b="1" dirty="0" smtClean="0">
                    <a:solidFill>
                      <a:schemeClr val="bg1"/>
                    </a:solidFill>
                    <a:latin typeface="Arial" pitchFamily="34" charset="0"/>
                    <a:cs typeface="Arial" pitchFamily="34" charset="0"/>
                  </a:rPr>
                  <a:t>: Friedensgebete</a:t>
                </a:r>
                <a:endParaRPr lang="de-DE" sz="1600" b="1" dirty="0">
                  <a:solidFill>
                    <a:schemeClr val="bg1"/>
                  </a:solidFill>
                  <a:latin typeface="Arial" pitchFamily="34" charset="0"/>
                  <a:cs typeface="Arial" pitchFamily="34" charset="0"/>
                </a:endParaRPr>
              </a:p>
            </p:txBody>
          </p:sp>
        </p:grpSp>
      </p:grpSp>
      <p:sp>
        <p:nvSpPr>
          <p:cNvPr id="2" name="Titel 1"/>
          <p:cNvSpPr>
            <a:spLocks noGrp="1"/>
          </p:cNvSpPr>
          <p:nvPr>
            <p:ph type="title"/>
          </p:nvPr>
        </p:nvSpPr>
        <p:spPr>
          <a:xfrm>
            <a:off x="1204889" y="500042"/>
            <a:ext cx="5186370" cy="571504"/>
          </a:xfrm>
          <a:prstGeom prst="rect">
            <a:avLst/>
          </a:prstGeom>
          <a:noFill/>
        </p:spPr>
        <p:txBody>
          <a:bodyPr/>
          <a:lstStyle/>
          <a:p>
            <a:r>
              <a:rPr lang="de-DE" dirty="0" smtClean="0"/>
              <a:t>Montagsdemonstrationen 1989</a:t>
            </a:r>
            <a:endParaRPr lang="de-DE" dirty="0"/>
          </a:p>
        </p:txBody>
      </p:sp>
      <p:sp>
        <p:nvSpPr>
          <p:cNvPr id="28" name="Rectangle 27"/>
          <p:cNvSpPr/>
          <p:nvPr/>
        </p:nvSpPr>
        <p:spPr>
          <a:xfrm>
            <a:off x="8786842" y="3865351"/>
            <a:ext cx="357190" cy="357190"/>
          </a:xfrm>
          <a:prstGeom prst="rect">
            <a:avLst/>
          </a:prstGeom>
          <a:noFill/>
          <a:ln>
            <a:solidFill>
              <a:srgbClr val="A7A7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Box 9"/>
          <p:cNvSpPr txBox="1"/>
          <p:nvPr/>
        </p:nvSpPr>
        <p:spPr>
          <a:xfrm>
            <a:off x="1428728" y="1643050"/>
            <a:ext cx="6246835" cy="5209118"/>
          </a:xfrm>
          <a:prstGeom prst="rect">
            <a:avLst/>
          </a:prstGeom>
          <a:noFill/>
        </p:spPr>
        <p:txBody>
          <a:bodyPr wrap="square" rtlCol="0">
            <a:spAutoFit/>
          </a:bodyPr>
          <a:lstStyle/>
          <a:p>
            <a:pPr>
              <a:lnSpc>
                <a:spcPts val="1700"/>
              </a:lnSpc>
              <a:spcBef>
                <a:spcPts val="600"/>
              </a:spcBef>
            </a:pPr>
            <a:r>
              <a:rPr lang="de-DE" sz="1200" dirty="0">
                <a:latin typeface="Arial" pitchFamily="34" charset="0"/>
                <a:cs typeface="Arial" pitchFamily="34" charset="0"/>
              </a:rPr>
              <a:t>"Am 20. September 1982 veranstaltete der evangelische Pfarrer Christian Führer in der Nikolaikirche in Leipzig das erste montägliche Friedensgebet, "offen für alle". Die Montagsgebete wurden eine der Keimzellen der friedlichen Revolution von 1989. Allerdings konnten oder wollten sich nicht alle Kirchenleitungen im Interesse ihrer traditionellen Gemeindeglieder und ihrer Beziehungen zum SED-Staat mit den Aktionen der Friedens-, Umwelt- und Bürgerrechtsgruppen identifizieren. Das führte in den folgenden Jahren zu einer gewissen Emanzipation der aktivsten jungen Regimekritiker von der Kirche. So kam es im März 1986 zur Gründung der "Initiative Frieden und Menschenrechte" durch Bürgerrechtler wie Wolfgang Templin, Bärbel Bohley, Gerd und Ulrike Poppe sowie den Schriftsteller Lutz Rathenow</a:t>
            </a:r>
            <a:r>
              <a:rPr lang="de-DE" sz="1200" dirty="0" smtClean="0">
                <a:latin typeface="Arial" pitchFamily="34" charset="0"/>
                <a:cs typeface="Arial" pitchFamily="34" charset="0"/>
              </a:rPr>
              <a:t>. </a:t>
            </a:r>
            <a:endParaRPr lang="de-DE" sz="1200" dirty="0">
              <a:latin typeface="Arial" pitchFamily="34" charset="0"/>
              <a:cs typeface="Arial" pitchFamily="34" charset="0"/>
            </a:endParaRPr>
          </a:p>
          <a:p>
            <a:pPr>
              <a:lnSpc>
                <a:spcPts val="1700"/>
              </a:lnSpc>
              <a:spcBef>
                <a:spcPts val="600"/>
              </a:spcBef>
            </a:pPr>
            <a:r>
              <a:rPr lang="de-DE" sz="1200" dirty="0">
                <a:latin typeface="Arial" pitchFamily="34" charset="0"/>
                <a:cs typeface="Arial" pitchFamily="34" charset="0"/>
              </a:rPr>
              <a:t>Inhaltlich konzentrierten sich die meisten informellen Gruppen der 1980er Jahre auf Themen wie Menschenrechte und Pluralismus oder ließen sich von pazifistischen und ökologischen Ideen leiten. Es waren zunehmend nicht mehr nur kirchliche Kreise, die über Wehrdienstverweigerung und zivilen Friedensdienst, Ächtung von Kriegsspielzeug und die verheerenden Folgen der Umweltverschmutzung laut nachdachten. Die SED-Führung reagierte im Vergleich zu den 1950er Jahren mit subtilen Methoden: Kurzzeitige Verhaftungen, geheimdienstliche Observierungen, langjährige Haftstrafen und der Zwang zur Ausreise in den Westen sollten einschüchtern und psychisch zermürben. Inoffizielle Mitarbeiter (IM) des MfS wurden benutzt, um die Gruppenzusammenhänge zu schwächen und deren Aktionsfeld einzuschränken. Der geballten Staatsmacht gelang es jedoch nicht, die Formierung der DDR-Opposition zu verhindern</a:t>
            </a:r>
            <a:r>
              <a:rPr lang="de-DE" sz="1200" dirty="0" smtClean="0">
                <a:latin typeface="Arial" pitchFamily="34" charset="0"/>
                <a:cs typeface="Arial" pitchFamily="34" charset="0"/>
              </a:rPr>
              <a:t>."</a:t>
            </a:r>
          </a:p>
          <a:p>
            <a:endParaRPr lang="de-DE" sz="1000" dirty="0" smtClean="0">
              <a:latin typeface="Arial" pitchFamily="34" charset="0"/>
              <a:cs typeface="Arial" pitchFamily="34" charset="0"/>
            </a:endParaRPr>
          </a:p>
          <a:p>
            <a:r>
              <a:rPr lang="de-DE" sz="1000" dirty="0" smtClean="0">
                <a:latin typeface="Arial" pitchFamily="34" charset="0"/>
                <a:cs typeface="Arial" pitchFamily="34" charset="0"/>
              </a:rPr>
              <a:t>Quelle: </a:t>
            </a:r>
            <a:r>
              <a:rPr lang="de-DE" sz="1000" dirty="0">
                <a:latin typeface="Arial" pitchFamily="34" charset="0"/>
                <a:cs typeface="Arial" pitchFamily="34" charset="0"/>
              </a:rPr>
              <a:t>Quelle: Andreas </a:t>
            </a:r>
            <a:r>
              <a:rPr lang="de-DE" sz="1000" dirty="0" err="1">
                <a:latin typeface="Arial" pitchFamily="34" charset="0"/>
                <a:cs typeface="Arial" pitchFamily="34" charset="0"/>
              </a:rPr>
              <a:t>Malycha</a:t>
            </a:r>
            <a:r>
              <a:rPr lang="de-DE" sz="1000" dirty="0">
                <a:latin typeface="Arial" pitchFamily="34" charset="0"/>
                <a:cs typeface="Arial" pitchFamily="34" charset="0"/>
              </a:rPr>
              <a:t> in Information zur politischen Bildung Nr. 312/2011 "Geschichte der DDR", Bundeszentrale für politische Bildung Bonn 2011.</a:t>
            </a:r>
          </a:p>
        </p:txBody>
      </p:sp>
    </p:spTree>
    <p:extLst>
      <p:ext uri="{BB962C8B-B14F-4D97-AF65-F5344CB8AC3E}">
        <p14:creationId xmlns:p14="http://schemas.microsoft.com/office/powerpoint/2010/main" val="18743363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00155" y="500066"/>
            <a:ext cx="5186370" cy="500042"/>
          </a:xfrm>
          <a:prstGeom prst="rect">
            <a:avLst/>
          </a:prstGeom>
          <a:noFill/>
        </p:spPr>
        <p:txBody>
          <a:bodyPr/>
          <a:lstStyle/>
          <a:p>
            <a:r>
              <a:rPr lang="de-DE" dirty="0" smtClean="0"/>
              <a:t>Montagsdemonstrationen 1989</a:t>
            </a:r>
            <a:endParaRPr lang="de-DE" dirty="0"/>
          </a:p>
        </p:txBody>
      </p:sp>
      <p:sp>
        <p:nvSpPr>
          <p:cNvPr id="13" name="Ellipse 12"/>
          <p:cNvSpPr/>
          <p:nvPr/>
        </p:nvSpPr>
        <p:spPr>
          <a:xfrm>
            <a:off x="395536" y="1628800"/>
            <a:ext cx="5112568" cy="388843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Rectangle 44"/>
          <p:cNvSpPr/>
          <p:nvPr/>
        </p:nvSpPr>
        <p:spPr>
          <a:xfrm>
            <a:off x="1285852" y="1500174"/>
            <a:ext cx="6848498" cy="4787504"/>
          </a:xfrm>
          <a:prstGeom prst="rect">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 name="Group 14"/>
          <p:cNvGrpSpPr/>
          <p:nvPr/>
        </p:nvGrpSpPr>
        <p:grpSpPr>
          <a:xfrm>
            <a:off x="1285853" y="1000108"/>
            <a:ext cx="6858049" cy="500066"/>
            <a:chOff x="3865115" y="714356"/>
            <a:chExt cx="4993133" cy="500066"/>
          </a:xfrm>
        </p:grpSpPr>
        <p:sp>
          <p:nvSpPr>
            <p:cNvPr id="16" name="Rectangle 15"/>
            <p:cNvSpPr/>
            <p:nvPr/>
          </p:nvSpPr>
          <p:spPr>
            <a:xfrm>
              <a:off x="3865115" y="714356"/>
              <a:ext cx="4993133" cy="500066"/>
            </a:xfrm>
            <a:prstGeom prst="rect">
              <a:avLst/>
            </a:prstGeom>
            <a:solidFill>
              <a:srgbClr val="961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Box 17"/>
            <p:cNvSpPr txBox="1"/>
            <p:nvPr/>
          </p:nvSpPr>
          <p:spPr>
            <a:xfrm>
              <a:off x="3969138" y="804430"/>
              <a:ext cx="4837097" cy="338554"/>
            </a:xfrm>
            <a:prstGeom prst="rect">
              <a:avLst/>
            </a:prstGeom>
            <a:noFill/>
          </p:spPr>
          <p:txBody>
            <a:bodyPr wrap="square" rtlCol="0">
              <a:spAutoFit/>
            </a:bodyPr>
            <a:lstStyle/>
            <a:p>
              <a:r>
                <a:rPr lang="de-DE" sz="1600" b="1" dirty="0" smtClean="0">
                  <a:solidFill>
                    <a:schemeClr val="bg1"/>
                  </a:solidFill>
                  <a:latin typeface="Arial" pitchFamily="34" charset="0"/>
                  <a:cs typeface="Arial" pitchFamily="34" charset="0"/>
                </a:rPr>
                <a:t>Ergänzender Kernbeitrag: </a:t>
              </a:r>
              <a:r>
                <a:rPr lang="de-DE" sz="1600" b="1" u="sng" dirty="0" smtClean="0">
                  <a:solidFill>
                    <a:schemeClr val="bg1"/>
                  </a:solidFill>
                  <a:latin typeface="Arial" pitchFamily="34" charset="0"/>
                  <a:cs typeface="Arial" pitchFamily="34" charset="0"/>
                </a:rPr>
                <a:t>					</a:t>
              </a:r>
              <a:endParaRPr lang="de-DE" sz="1600" b="1" u="sng" dirty="0">
                <a:solidFill>
                  <a:schemeClr val="bg1"/>
                </a:solidFill>
                <a:latin typeface="Arial" pitchFamily="34" charset="0"/>
                <a:cs typeface="Arial" pitchFamily="34" charset="0"/>
              </a:endParaRPr>
            </a:p>
          </p:txBody>
        </p:sp>
      </p:grpSp>
      <p:sp>
        <p:nvSpPr>
          <p:cNvPr id="47" name="Rectangle 46"/>
          <p:cNvSpPr/>
          <p:nvPr/>
        </p:nvSpPr>
        <p:spPr>
          <a:xfrm>
            <a:off x="8786810" y="4509120"/>
            <a:ext cx="357190" cy="357190"/>
          </a:xfrm>
          <a:prstGeom prst="rect">
            <a:avLst/>
          </a:prstGeom>
          <a:solidFill>
            <a:srgbClr val="B2B2B2"/>
          </a:solidFill>
          <a:ln>
            <a:solidFill>
              <a:srgbClr val="9617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aphicFrame>
        <p:nvGraphicFramePr>
          <p:cNvPr id="46" name="Table 45"/>
          <p:cNvGraphicFramePr>
            <a:graphicFrameLocks noGrp="1"/>
          </p:cNvGraphicFramePr>
          <p:nvPr>
            <p:extLst>
              <p:ext uri="{D42A27DB-BD31-4B8C-83A1-F6EECF244321}">
                <p14:modId xmlns:p14="http://schemas.microsoft.com/office/powerpoint/2010/main" val="3040186297"/>
              </p:ext>
            </p:extLst>
          </p:nvPr>
        </p:nvGraphicFramePr>
        <p:xfrm>
          <a:off x="1539875" y="1643050"/>
          <a:ext cx="6389712" cy="4343953"/>
        </p:xfrm>
        <a:graphic>
          <a:graphicData uri="http://schemas.openxmlformats.org/drawingml/2006/table">
            <a:tbl>
              <a:tblPr firstRow="1" bandRow="1">
                <a:tableStyleId>{5C22544A-7EE6-4342-B048-85BDC9FD1C3A}</a:tableStyleId>
              </a:tblPr>
              <a:tblGrid>
                <a:gridCol w="1960556"/>
                <a:gridCol w="1994980"/>
                <a:gridCol w="2434176"/>
              </a:tblGrid>
              <a:tr h="849846">
                <a:tc>
                  <a:txBody>
                    <a:bodyPr/>
                    <a:lstStyle/>
                    <a:p>
                      <a:pPr algn="ctr">
                        <a:lnSpc>
                          <a:spcPct val="100000"/>
                        </a:lnSpc>
                      </a:pPr>
                      <a:r>
                        <a:rPr lang="de-DE" sz="1200" b="1" kern="1200" dirty="0" smtClean="0">
                          <a:solidFill>
                            <a:schemeClr val="tx1"/>
                          </a:solidFill>
                          <a:latin typeface="Arial" pitchFamily="34" charset="0"/>
                          <a:ea typeface="+mn-ea"/>
                          <a:cs typeface="Arial" pitchFamily="34" charset="0"/>
                        </a:rPr>
                        <a:t>Ausgewähltes Bild mit erklärender Bildunterschrift </a:t>
                      </a:r>
                      <a:endParaRPr lang="de-DE" sz="1200" dirty="0">
                        <a:solidFill>
                          <a:schemeClr val="tx1"/>
                        </a:solidFill>
                        <a:latin typeface="Arial" pitchFamily="34" charset="0"/>
                        <a:cs typeface="Arial" pitchFamily="34" charset="0"/>
                      </a:endParaRPr>
                    </a:p>
                  </a:txBody>
                  <a:tcPr>
                    <a:lnL w="12700" cmpd="sng">
                      <a:noFill/>
                    </a:lnL>
                    <a:lnR w="12700" cap="flat" cmpd="sng" algn="ctr">
                      <a:solidFill>
                        <a:schemeClr val="bg1"/>
                      </a:solidFill>
                      <a:prstDash val="solid"/>
                      <a:round/>
                      <a:headEnd type="none" w="med" len="med"/>
                      <a:tailEnd type="none" w="med" len="med"/>
                    </a:lnR>
                    <a:lnT w="12700" cmpd="sng">
                      <a:noFill/>
                    </a:lnT>
                    <a:lnB w="38100" cmpd="sng">
                      <a:noFill/>
                    </a:lnB>
                    <a:solidFill>
                      <a:srgbClr val="CA8B9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b="1" kern="1200" dirty="0" smtClean="0">
                          <a:solidFill>
                            <a:schemeClr val="tx1"/>
                          </a:solidFill>
                          <a:latin typeface="Arial" pitchFamily="34" charset="0"/>
                          <a:ea typeface="+mn-ea"/>
                          <a:cs typeface="Arial" pitchFamily="34" charset="0"/>
                        </a:rPr>
                        <a:t>Kommentar zum Bild und zu den Hintergründen </a:t>
                      </a:r>
                      <a:br>
                        <a:rPr lang="de-DE" sz="1200" b="1" kern="1200" dirty="0" smtClean="0">
                          <a:solidFill>
                            <a:schemeClr val="tx1"/>
                          </a:solidFill>
                          <a:latin typeface="Arial" pitchFamily="34" charset="0"/>
                          <a:ea typeface="+mn-ea"/>
                          <a:cs typeface="Arial" pitchFamily="34" charset="0"/>
                        </a:rPr>
                      </a:br>
                      <a:r>
                        <a:rPr lang="de-DE" sz="1200" b="1" kern="1200" dirty="0" smtClean="0">
                          <a:solidFill>
                            <a:schemeClr val="tx1"/>
                          </a:solidFill>
                          <a:latin typeface="Arial" pitchFamily="34" charset="0"/>
                          <a:ea typeface="+mn-ea"/>
                          <a:cs typeface="Arial" pitchFamily="34" charset="0"/>
                        </a:rPr>
                        <a:t>des Bildes</a:t>
                      </a:r>
                      <a:endParaRPr lang="de-DE" sz="1200" b="1" dirty="0" smtClean="0">
                        <a:solidFill>
                          <a:schemeClr val="tx1"/>
                        </a:solidFill>
                        <a:latin typeface="Arial" pitchFamily="34" charset="0"/>
                        <a:cs typeface="Arial"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38100" cmpd="sng">
                      <a:noFill/>
                    </a:lnB>
                    <a:solidFill>
                      <a:srgbClr val="CA8B9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b="1" kern="1200" dirty="0" smtClean="0">
                          <a:solidFill>
                            <a:schemeClr val="tx1"/>
                          </a:solidFill>
                          <a:latin typeface="Arial" pitchFamily="34" charset="0"/>
                          <a:ea typeface="+mn-ea"/>
                          <a:cs typeface="Arial" pitchFamily="34" charset="0"/>
                        </a:rPr>
                        <a:t>Was bedeutet der Begriff „Montagsdemonstrationen“ für uns heute?</a:t>
                      </a:r>
                      <a:endParaRPr lang="de-DE" sz="1200" b="1" dirty="0" smtClean="0">
                        <a:solidFill>
                          <a:schemeClr val="tx1"/>
                        </a:solidFill>
                        <a:latin typeface="Arial" pitchFamily="34" charset="0"/>
                        <a:cs typeface="Arial" pitchFamily="34" charset="0"/>
                      </a:endParaRPr>
                    </a:p>
                  </a:txBody>
                  <a:tcPr>
                    <a:lnL w="12700" cap="flat" cmpd="sng" algn="ctr">
                      <a:solidFill>
                        <a:schemeClr val="bg1"/>
                      </a:solidFill>
                      <a:prstDash val="solid"/>
                      <a:round/>
                      <a:headEnd type="none" w="med" len="med"/>
                      <a:tailEnd type="none" w="med" len="med"/>
                    </a:lnL>
                    <a:lnR w="12700" cmpd="sng">
                      <a:noFill/>
                    </a:lnR>
                    <a:lnT w="12700" cmpd="sng">
                      <a:noFill/>
                    </a:lnT>
                    <a:lnB w="38100" cmpd="sng">
                      <a:noFill/>
                    </a:lnB>
                    <a:solidFill>
                      <a:srgbClr val="CA8B99"/>
                    </a:solidFill>
                  </a:tcPr>
                </a:tc>
              </a:tr>
              <a:tr h="3494107">
                <a:tc>
                  <a:txBody>
                    <a:bodyPr/>
                    <a:lstStyle/>
                    <a:p>
                      <a:pPr marL="85725" indent="0" algn="l">
                        <a:lnSpc>
                          <a:spcPct val="100000"/>
                        </a:lnSpc>
                        <a:spcBef>
                          <a:spcPts val="400"/>
                        </a:spcBef>
                        <a:buFontTx/>
                        <a:buNone/>
                      </a:pPr>
                      <a:r>
                        <a:rPr lang="de-DE" sz="1400" dirty="0" smtClean="0">
                          <a:latin typeface="Arial" pitchFamily="34" charset="0"/>
                          <a:cs typeface="Arial" pitchFamily="34" charset="0"/>
                        </a:rPr>
                        <a:t>- euer Bild -</a:t>
                      </a:r>
                    </a:p>
                    <a:p>
                      <a:pPr marL="371475" indent="-285750" algn="l">
                        <a:lnSpc>
                          <a:spcPct val="100000"/>
                        </a:lnSpc>
                        <a:spcBef>
                          <a:spcPts val="400"/>
                        </a:spcBef>
                        <a:buFontTx/>
                        <a:buChar char="-"/>
                      </a:pPr>
                      <a:endParaRPr lang="de-DE" sz="1400" dirty="0" smtClean="0">
                        <a:latin typeface="Arial" pitchFamily="34" charset="0"/>
                        <a:cs typeface="Arial" pitchFamily="34" charset="0"/>
                      </a:endParaRPr>
                    </a:p>
                    <a:p>
                      <a:pPr marL="371475" indent="-285750" algn="l">
                        <a:lnSpc>
                          <a:spcPct val="100000"/>
                        </a:lnSpc>
                        <a:spcBef>
                          <a:spcPts val="400"/>
                        </a:spcBef>
                        <a:buFontTx/>
                        <a:buChar char="-"/>
                      </a:pPr>
                      <a:endParaRPr lang="de-DE" sz="1400" dirty="0" smtClean="0">
                        <a:latin typeface="Arial" pitchFamily="34" charset="0"/>
                        <a:cs typeface="Arial" pitchFamily="34" charset="0"/>
                      </a:endParaRPr>
                    </a:p>
                    <a:p>
                      <a:pPr marL="371475" indent="-285750" algn="l">
                        <a:lnSpc>
                          <a:spcPct val="100000"/>
                        </a:lnSpc>
                        <a:spcBef>
                          <a:spcPts val="400"/>
                        </a:spcBef>
                        <a:buFontTx/>
                        <a:buChar char="-"/>
                      </a:pPr>
                      <a:endParaRPr lang="de-DE" sz="1400" dirty="0" smtClean="0">
                        <a:latin typeface="Arial" pitchFamily="34" charset="0"/>
                        <a:cs typeface="Arial" pitchFamily="34" charset="0"/>
                      </a:endParaRPr>
                    </a:p>
                    <a:p>
                      <a:pPr marL="371475" indent="-285750" algn="l">
                        <a:lnSpc>
                          <a:spcPct val="100000"/>
                        </a:lnSpc>
                        <a:spcBef>
                          <a:spcPts val="400"/>
                        </a:spcBef>
                        <a:buFontTx/>
                        <a:buChar char="-"/>
                      </a:pPr>
                      <a:endParaRPr lang="de-DE" sz="1400" dirty="0" smtClean="0">
                        <a:latin typeface="Arial" pitchFamily="34" charset="0"/>
                        <a:cs typeface="Arial" pitchFamily="34" charset="0"/>
                      </a:endParaRPr>
                    </a:p>
                    <a:p>
                      <a:pPr marL="371475" indent="-285750" algn="l">
                        <a:lnSpc>
                          <a:spcPct val="100000"/>
                        </a:lnSpc>
                        <a:spcBef>
                          <a:spcPts val="400"/>
                        </a:spcBef>
                        <a:buFontTx/>
                        <a:buChar char="-"/>
                      </a:pPr>
                      <a:endParaRPr lang="de-DE" sz="1400" dirty="0" smtClean="0">
                        <a:latin typeface="Arial" pitchFamily="34" charset="0"/>
                        <a:cs typeface="Arial" pitchFamily="34" charset="0"/>
                      </a:endParaRPr>
                    </a:p>
                    <a:p>
                      <a:pPr marL="371475" indent="-285750" algn="l">
                        <a:lnSpc>
                          <a:spcPct val="100000"/>
                        </a:lnSpc>
                        <a:spcBef>
                          <a:spcPts val="400"/>
                        </a:spcBef>
                        <a:buFontTx/>
                        <a:buChar char="-"/>
                      </a:pPr>
                      <a:endParaRPr lang="de-DE" sz="1400" dirty="0" smtClean="0">
                        <a:latin typeface="Arial" pitchFamily="34" charset="0"/>
                        <a:cs typeface="Arial" pitchFamily="34" charset="0"/>
                      </a:endParaRPr>
                    </a:p>
                    <a:p>
                      <a:pPr marL="371475" indent="-285750" algn="l">
                        <a:lnSpc>
                          <a:spcPct val="100000"/>
                        </a:lnSpc>
                        <a:spcBef>
                          <a:spcPts val="400"/>
                        </a:spcBef>
                        <a:buFontTx/>
                        <a:buChar char="-"/>
                      </a:pPr>
                      <a:endParaRPr lang="de-DE" sz="1400" dirty="0" smtClean="0">
                        <a:latin typeface="Arial" pitchFamily="34" charset="0"/>
                        <a:cs typeface="Arial" pitchFamily="34" charset="0"/>
                      </a:endParaRPr>
                    </a:p>
                    <a:p>
                      <a:pPr marL="371475" indent="-285750" algn="l">
                        <a:lnSpc>
                          <a:spcPct val="100000"/>
                        </a:lnSpc>
                        <a:spcBef>
                          <a:spcPts val="400"/>
                        </a:spcBef>
                        <a:buFontTx/>
                        <a:buChar char="-"/>
                      </a:pPr>
                      <a:endParaRPr lang="de-DE" sz="1400" dirty="0" smtClean="0">
                        <a:latin typeface="Arial" pitchFamily="34" charset="0"/>
                        <a:cs typeface="Arial" pitchFamily="34" charset="0"/>
                      </a:endParaRPr>
                    </a:p>
                    <a:p>
                      <a:pPr marL="371475" indent="-285750" algn="l">
                        <a:lnSpc>
                          <a:spcPct val="100000"/>
                        </a:lnSpc>
                        <a:spcBef>
                          <a:spcPts val="400"/>
                        </a:spcBef>
                        <a:buFontTx/>
                        <a:buChar char="-"/>
                      </a:pPr>
                      <a:endParaRPr lang="de-DE" sz="1400" dirty="0" smtClean="0">
                        <a:latin typeface="Arial" pitchFamily="34" charset="0"/>
                        <a:cs typeface="Arial" pitchFamily="34" charset="0"/>
                      </a:endParaRPr>
                    </a:p>
                    <a:p>
                      <a:pPr marL="371475" indent="-285750" algn="l">
                        <a:lnSpc>
                          <a:spcPct val="100000"/>
                        </a:lnSpc>
                        <a:spcBef>
                          <a:spcPts val="400"/>
                        </a:spcBef>
                        <a:buFontTx/>
                        <a:buChar char="-"/>
                      </a:pPr>
                      <a:endParaRPr lang="de-DE" sz="1400" dirty="0" smtClean="0">
                        <a:latin typeface="Arial" pitchFamily="34" charset="0"/>
                        <a:cs typeface="Arial" pitchFamily="34" charset="0"/>
                      </a:endParaRPr>
                    </a:p>
                    <a:p>
                      <a:pPr marL="85725" indent="0" algn="l">
                        <a:lnSpc>
                          <a:spcPct val="100000"/>
                        </a:lnSpc>
                        <a:spcBef>
                          <a:spcPts val="400"/>
                        </a:spcBef>
                        <a:buFontTx/>
                        <a:buNone/>
                      </a:pPr>
                      <a:r>
                        <a:rPr lang="de-DE" sz="1400" dirty="0" smtClean="0">
                          <a:latin typeface="Arial" pitchFamily="34" charset="0"/>
                          <a:cs typeface="Arial" pitchFamily="34" charset="0"/>
                        </a:rPr>
                        <a:t> - Bildunterschrift - </a:t>
                      </a:r>
                    </a:p>
                  </a:txBody>
                  <a:tcPr>
                    <a:lnL w="12700" cmpd="sng">
                      <a:noFill/>
                    </a:lnL>
                    <a:lnR w="12700" cmpd="sng">
                      <a:noFill/>
                    </a:lnR>
                    <a:lnT w="38100" cmpd="sng">
                      <a:noFill/>
                    </a:lnT>
                    <a:lnB w="12700" cap="flat" cmpd="sng" algn="ctr">
                      <a:solidFill>
                        <a:schemeClr val="bg1">
                          <a:lumMod val="50000"/>
                        </a:schemeClr>
                      </a:solidFill>
                      <a:prstDash val="solid"/>
                      <a:round/>
                      <a:headEnd type="none" w="med" len="med"/>
                      <a:tailEnd type="none" w="med" len="med"/>
                    </a:lnB>
                    <a:solidFill>
                      <a:srgbClr val="DEB8C2">
                        <a:alpha val="74000"/>
                      </a:srgbClr>
                    </a:solidFill>
                  </a:tcPr>
                </a:tc>
                <a:tc>
                  <a:txBody>
                    <a:bodyPr/>
                    <a:lstStyle/>
                    <a:p>
                      <a:pPr marL="85725" indent="0" algn="l">
                        <a:lnSpc>
                          <a:spcPct val="100000"/>
                        </a:lnSpc>
                        <a:spcBef>
                          <a:spcPts val="400"/>
                        </a:spcBef>
                        <a:buFontTx/>
                        <a:buNone/>
                      </a:pPr>
                      <a:endParaRPr lang="de-DE" sz="1400" dirty="0" smtClean="0">
                        <a:latin typeface="Arial" pitchFamily="34" charset="0"/>
                        <a:cs typeface="Arial" pitchFamily="34" charset="0"/>
                      </a:endParaRPr>
                    </a:p>
                  </a:txBody>
                  <a:tcPr>
                    <a:lnL w="12700" cmpd="sng">
                      <a:noFill/>
                    </a:lnL>
                    <a:lnR w="12700" cmpd="sng">
                      <a:noFill/>
                    </a:lnR>
                    <a:lnT w="38100" cmpd="sng">
                      <a:noFill/>
                    </a:lnT>
                    <a:lnB w="12700" cap="flat" cmpd="sng" algn="ctr">
                      <a:solidFill>
                        <a:schemeClr val="bg1">
                          <a:lumMod val="50000"/>
                        </a:schemeClr>
                      </a:solidFill>
                      <a:prstDash val="solid"/>
                      <a:round/>
                      <a:headEnd type="none" w="med" len="med"/>
                      <a:tailEnd type="none" w="med" len="med"/>
                    </a:lnB>
                    <a:solidFill>
                      <a:srgbClr val="DEB8C2">
                        <a:alpha val="74000"/>
                      </a:srgbClr>
                    </a:solidFill>
                  </a:tcPr>
                </a:tc>
                <a:tc>
                  <a:txBody>
                    <a:bodyPr/>
                    <a:lstStyle/>
                    <a:p>
                      <a:pPr marL="85725" indent="0" algn="l">
                        <a:lnSpc>
                          <a:spcPct val="100000"/>
                        </a:lnSpc>
                        <a:spcBef>
                          <a:spcPts val="400"/>
                        </a:spcBef>
                        <a:buFontTx/>
                        <a:buNone/>
                      </a:pPr>
                      <a:endParaRPr lang="de-DE" sz="1400" dirty="0" smtClean="0">
                        <a:latin typeface="Arial" pitchFamily="34" charset="0"/>
                        <a:cs typeface="Arial" pitchFamily="34" charset="0"/>
                      </a:endParaRPr>
                    </a:p>
                  </a:txBody>
                  <a:tcPr>
                    <a:lnL w="12700" cmpd="sng">
                      <a:noFill/>
                    </a:lnL>
                    <a:lnR w="12700" cmpd="sng">
                      <a:noFill/>
                    </a:lnR>
                    <a:lnT w="38100" cmpd="sng">
                      <a:noFill/>
                    </a:lnT>
                    <a:lnB w="12700" cap="flat" cmpd="sng" algn="ctr">
                      <a:solidFill>
                        <a:schemeClr val="bg1">
                          <a:lumMod val="50000"/>
                        </a:schemeClr>
                      </a:solidFill>
                      <a:prstDash val="solid"/>
                      <a:round/>
                      <a:headEnd type="none" w="med" len="med"/>
                      <a:tailEnd type="none" w="med" len="med"/>
                    </a:lnB>
                    <a:solidFill>
                      <a:srgbClr val="DEB8C2">
                        <a:alpha val="74000"/>
                      </a:srgbClr>
                    </a:solidFill>
                  </a:tcPr>
                </a:tc>
              </a:tr>
            </a:tbl>
          </a:graphicData>
        </a:graphic>
      </p:graphicFrame>
      <p:pic>
        <p:nvPicPr>
          <p:cNvPr id="1028"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31605" t="24833" r="33008" b="32771"/>
          <a:stretch/>
        </p:blipFill>
        <p:spPr bwMode="auto">
          <a:xfrm>
            <a:off x="8859230" y="4598875"/>
            <a:ext cx="212349" cy="17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3566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bpb">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417</Words>
  <Application>Microsoft Office PowerPoint</Application>
  <PresentationFormat>Bildschirmpräsentation (4:3)</PresentationFormat>
  <Paragraphs>77</Paragraphs>
  <Slides>6</Slides>
  <Notes>6</Notes>
  <HiddenSlides>0</HiddenSlides>
  <MMClips>0</MMClip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Larissa</vt:lpstr>
      <vt:lpstr>Montagsdemonstrationen 1989</vt:lpstr>
      <vt:lpstr>Montagsdemonstrationen 1989</vt:lpstr>
      <vt:lpstr>Montagsdemonstrationen 1989</vt:lpstr>
      <vt:lpstr>Montagsdemonstrationen 1989</vt:lpstr>
      <vt:lpstr>Montagsdemonstrationen 1989</vt:lpstr>
      <vt:lpstr>Montagsdemonstrationen 1989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Gabi Netz</dc:creator>
  <cp:lastModifiedBy>Gabi Netz</cp:lastModifiedBy>
  <cp:revision>208</cp:revision>
  <dcterms:created xsi:type="dcterms:W3CDTF">2011-06-08T12:10:25Z</dcterms:created>
  <dcterms:modified xsi:type="dcterms:W3CDTF">2012-07-02T09:39:03Z</dcterms:modified>
</cp:coreProperties>
</file>